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61"/>
  </p:notesMasterIdLst>
  <p:sldIdLst>
    <p:sldId id="257" r:id="rId5"/>
    <p:sldId id="259" r:id="rId6"/>
    <p:sldId id="260" r:id="rId7"/>
    <p:sldId id="261" r:id="rId8"/>
    <p:sldId id="262" r:id="rId9"/>
    <p:sldId id="263" r:id="rId10"/>
    <p:sldId id="264" r:id="rId11"/>
    <p:sldId id="266" r:id="rId12"/>
    <p:sldId id="267" r:id="rId13"/>
    <p:sldId id="265" r:id="rId14"/>
    <p:sldId id="271" r:id="rId15"/>
    <p:sldId id="268" r:id="rId16"/>
    <p:sldId id="269" r:id="rId17"/>
    <p:sldId id="270" r:id="rId18"/>
    <p:sldId id="273" r:id="rId19"/>
    <p:sldId id="272" r:id="rId20"/>
    <p:sldId id="274" r:id="rId21"/>
    <p:sldId id="275" r:id="rId22"/>
    <p:sldId id="276" r:id="rId23"/>
    <p:sldId id="279" r:id="rId24"/>
    <p:sldId id="277" r:id="rId25"/>
    <p:sldId id="278" r:id="rId26"/>
    <p:sldId id="285" r:id="rId27"/>
    <p:sldId id="286" r:id="rId28"/>
    <p:sldId id="287" r:id="rId29"/>
    <p:sldId id="288" r:id="rId30"/>
    <p:sldId id="290" r:id="rId31"/>
    <p:sldId id="289" r:id="rId32"/>
    <p:sldId id="280" r:id="rId33"/>
    <p:sldId id="282" r:id="rId34"/>
    <p:sldId id="283" r:id="rId35"/>
    <p:sldId id="281" r:id="rId36"/>
    <p:sldId id="284" r:id="rId37"/>
    <p:sldId id="312" r:id="rId38"/>
    <p:sldId id="291" r:id="rId39"/>
    <p:sldId id="292" r:id="rId40"/>
    <p:sldId id="293" r:id="rId41"/>
    <p:sldId id="297" r:id="rId42"/>
    <p:sldId id="294" r:id="rId43"/>
    <p:sldId id="295" r:id="rId44"/>
    <p:sldId id="296" r:id="rId45"/>
    <p:sldId id="298" r:id="rId46"/>
    <p:sldId id="299" r:id="rId47"/>
    <p:sldId id="300" r:id="rId48"/>
    <p:sldId id="301" r:id="rId49"/>
    <p:sldId id="302" r:id="rId50"/>
    <p:sldId id="303" r:id="rId51"/>
    <p:sldId id="304" r:id="rId52"/>
    <p:sldId id="306" r:id="rId53"/>
    <p:sldId id="305" r:id="rId54"/>
    <p:sldId id="307" r:id="rId55"/>
    <p:sldId id="309" r:id="rId56"/>
    <p:sldId id="310" r:id="rId57"/>
    <p:sldId id="308" r:id="rId58"/>
    <p:sldId id="311" r:id="rId59"/>
    <p:sldId id="25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E3193-786B-4B90-84E0-0CC0CE77E5C9}" v="3" dt="2023-03-15T07:32:38.300"/>
    <p1510:client id="{5DE6DC90-8AD8-4A86-98A3-0D8D03D18E0A}" v="6" dt="2023-03-14T07:07:39.906"/>
    <p1510:client id="{8B3E732C-0CBA-44F5-B2DD-02EFABEE30EF}" v="1" dt="2023-03-17T11:24:43.130"/>
    <p1510:client id="{B45E382D-D002-48F5-B02D-C430E403E524}" v="1" dt="2023-04-18T13:04:13.240"/>
    <p1510:client id="{B5D0B399-7B4E-46F5-A215-D1431902135E}" v="6" dt="2023-04-18T08:07:55.769"/>
    <p1510:client id="{B8CC407F-CC5C-4FD8-9906-FBC241838982}" v="1" dt="2023-04-19T14:56:11.126"/>
    <p1510:client id="{D0F4C0ED-B091-4517-87B5-6775C6298B5E}" v="3" dt="2023-03-18T17:21:39.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SAQIB SIDDIQUI - 70092000065" userId="S::saqib.siddiqui65@svkmmumbai.onmicrosoft.com::34aff230-8a2e-4b33-a269-5724889ab70b" providerId="AD" clId="Web-{8B3E732C-0CBA-44F5-B2DD-02EFABEE30EF}"/>
    <pc:docChg chg="modSld">
      <pc:chgData name="MOHAMMED SAQIB SIDDIQUI - 70092000065" userId="S::saqib.siddiqui65@svkmmumbai.onmicrosoft.com::34aff230-8a2e-4b33-a269-5724889ab70b" providerId="AD" clId="Web-{8B3E732C-0CBA-44F5-B2DD-02EFABEE30EF}" dt="2023-03-17T11:24:43.130" v="0" actId="14100"/>
      <pc:docMkLst>
        <pc:docMk/>
      </pc:docMkLst>
      <pc:sldChg chg="modSp">
        <pc:chgData name="MOHAMMED SAQIB SIDDIQUI - 70092000065" userId="S::saqib.siddiqui65@svkmmumbai.onmicrosoft.com::34aff230-8a2e-4b33-a269-5724889ab70b" providerId="AD" clId="Web-{8B3E732C-0CBA-44F5-B2DD-02EFABEE30EF}" dt="2023-03-17T11:24:43.130" v="0" actId="14100"/>
        <pc:sldMkLst>
          <pc:docMk/>
          <pc:sldMk cId="829437899" sldId="267"/>
        </pc:sldMkLst>
        <pc:spChg chg="mod">
          <ac:chgData name="MOHAMMED SAQIB SIDDIQUI - 70092000065" userId="S::saqib.siddiqui65@svkmmumbai.onmicrosoft.com::34aff230-8a2e-4b33-a269-5724889ab70b" providerId="AD" clId="Web-{8B3E732C-0CBA-44F5-B2DD-02EFABEE30EF}" dt="2023-03-17T11:24:43.130" v="0" actId="14100"/>
          <ac:spMkLst>
            <pc:docMk/>
            <pc:sldMk cId="829437899" sldId="267"/>
            <ac:spMk id="6" creationId="{2B643D2E-04AD-AF15-6FA6-5361620D97DB}"/>
          </ac:spMkLst>
        </pc:spChg>
      </pc:sldChg>
    </pc:docChg>
  </pc:docChgLst>
  <pc:docChgLst>
    <pc:chgData name="DHARM  SAGPARIA - 70092000051" userId="S::dharm.sagparia51@svkmmumbai.onmicrosoft.com::24ecde79-ffd5-4ec1-ad7b-7418ca8fe624" providerId="AD" clId="Web-{B5D0B399-7B4E-46F5-A215-D1431902135E}"/>
    <pc:docChg chg="modSld">
      <pc:chgData name="DHARM  SAGPARIA - 70092000051" userId="S::dharm.sagparia51@svkmmumbai.onmicrosoft.com::24ecde79-ffd5-4ec1-ad7b-7418ca8fe624" providerId="AD" clId="Web-{B5D0B399-7B4E-46F5-A215-D1431902135E}" dt="2023-04-18T08:07:55.769" v="7" actId="1076"/>
      <pc:docMkLst>
        <pc:docMk/>
      </pc:docMkLst>
      <pc:sldChg chg="modSp">
        <pc:chgData name="DHARM  SAGPARIA - 70092000051" userId="S::dharm.sagparia51@svkmmumbai.onmicrosoft.com::24ecde79-ffd5-4ec1-ad7b-7418ca8fe624" providerId="AD" clId="Web-{B5D0B399-7B4E-46F5-A215-D1431902135E}" dt="2023-04-18T07:38:19.505" v="5" actId="20577"/>
        <pc:sldMkLst>
          <pc:docMk/>
          <pc:sldMk cId="3141372979" sldId="264"/>
        </pc:sldMkLst>
        <pc:spChg chg="mod">
          <ac:chgData name="DHARM  SAGPARIA - 70092000051" userId="S::dharm.sagparia51@svkmmumbai.onmicrosoft.com::24ecde79-ffd5-4ec1-ad7b-7418ca8fe624" providerId="AD" clId="Web-{B5D0B399-7B4E-46F5-A215-D1431902135E}" dt="2023-04-18T07:38:19.505" v="5" actId="20577"/>
          <ac:spMkLst>
            <pc:docMk/>
            <pc:sldMk cId="3141372979" sldId="264"/>
            <ac:spMk id="2" creationId="{206CDC72-4EF0-0DF0-7A90-FFC7F011E785}"/>
          </ac:spMkLst>
        </pc:spChg>
      </pc:sldChg>
      <pc:sldChg chg="modSp">
        <pc:chgData name="DHARM  SAGPARIA - 70092000051" userId="S::dharm.sagparia51@svkmmumbai.onmicrosoft.com::24ecde79-ffd5-4ec1-ad7b-7418ca8fe624" providerId="AD" clId="Web-{B5D0B399-7B4E-46F5-A215-D1431902135E}" dt="2023-04-18T07:57:14.109" v="6" actId="1076"/>
        <pc:sldMkLst>
          <pc:docMk/>
          <pc:sldMk cId="452139371" sldId="282"/>
        </pc:sldMkLst>
        <pc:spChg chg="mod">
          <ac:chgData name="DHARM  SAGPARIA - 70092000051" userId="S::dharm.sagparia51@svkmmumbai.onmicrosoft.com::24ecde79-ffd5-4ec1-ad7b-7418ca8fe624" providerId="AD" clId="Web-{B5D0B399-7B4E-46F5-A215-D1431902135E}" dt="2023-04-18T07:57:14.109" v="6" actId="1076"/>
          <ac:spMkLst>
            <pc:docMk/>
            <pc:sldMk cId="452139371" sldId="282"/>
            <ac:spMk id="2" creationId="{3F1993E7-8BFF-C6C7-7D07-9E9B1A35B33F}"/>
          </ac:spMkLst>
        </pc:spChg>
      </pc:sldChg>
      <pc:sldChg chg="modSp">
        <pc:chgData name="DHARM  SAGPARIA - 70092000051" userId="S::dharm.sagparia51@svkmmumbai.onmicrosoft.com::24ecde79-ffd5-4ec1-ad7b-7418ca8fe624" providerId="AD" clId="Web-{B5D0B399-7B4E-46F5-A215-D1431902135E}" dt="2023-04-18T08:07:55.769" v="7" actId="1076"/>
        <pc:sldMkLst>
          <pc:docMk/>
          <pc:sldMk cId="2644538142" sldId="302"/>
        </pc:sldMkLst>
        <pc:spChg chg="mod">
          <ac:chgData name="DHARM  SAGPARIA - 70092000051" userId="S::dharm.sagparia51@svkmmumbai.onmicrosoft.com::24ecde79-ffd5-4ec1-ad7b-7418ca8fe624" providerId="AD" clId="Web-{B5D0B399-7B4E-46F5-A215-D1431902135E}" dt="2023-04-18T08:07:55.769" v="7" actId="1076"/>
          <ac:spMkLst>
            <pc:docMk/>
            <pc:sldMk cId="2644538142" sldId="302"/>
            <ac:spMk id="3" creationId="{2AA67782-2566-FCA1-46AA-C4B5687FFB48}"/>
          </ac:spMkLst>
        </pc:spChg>
      </pc:sldChg>
    </pc:docChg>
  </pc:docChgLst>
  <pc:docChgLst>
    <pc:chgData name="DHRUV SAHNI - 70092000070" userId="S::dhruv.sahni70@svkmmumbai.onmicrosoft.com::0af19f2f-639f-4247-979c-34ef5a70b2ba" providerId="AD" clId="Web-{5DE6DC90-8AD8-4A86-98A3-0D8D03D18E0A}"/>
    <pc:docChg chg="addSld delSld">
      <pc:chgData name="DHRUV SAHNI - 70092000070" userId="S::dhruv.sahni70@svkmmumbai.onmicrosoft.com::0af19f2f-639f-4247-979c-34ef5a70b2ba" providerId="AD" clId="Web-{5DE6DC90-8AD8-4A86-98A3-0D8D03D18E0A}" dt="2023-03-14T07:07:39.906" v="5"/>
      <pc:docMkLst>
        <pc:docMk/>
      </pc:docMkLst>
      <pc:sldChg chg="new del">
        <pc:chgData name="DHRUV SAHNI - 70092000070" userId="S::dhruv.sahni70@svkmmumbai.onmicrosoft.com::0af19f2f-639f-4247-979c-34ef5a70b2ba" providerId="AD" clId="Web-{5DE6DC90-8AD8-4A86-98A3-0D8D03D18E0A}" dt="2023-03-14T07:07:39.406" v="4"/>
        <pc:sldMkLst>
          <pc:docMk/>
          <pc:sldMk cId="3150282040" sldId="313"/>
        </pc:sldMkLst>
      </pc:sldChg>
      <pc:sldChg chg="new del">
        <pc:chgData name="DHRUV SAHNI - 70092000070" userId="S::dhruv.sahni70@svkmmumbai.onmicrosoft.com::0af19f2f-639f-4247-979c-34ef5a70b2ba" providerId="AD" clId="Web-{5DE6DC90-8AD8-4A86-98A3-0D8D03D18E0A}" dt="2023-03-14T07:07:39.906" v="5"/>
        <pc:sldMkLst>
          <pc:docMk/>
          <pc:sldMk cId="3937182314" sldId="314"/>
        </pc:sldMkLst>
      </pc:sldChg>
      <pc:sldChg chg="new del">
        <pc:chgData name="DHRUV SAHNI - 70092000070" userId="S::dhruv.sahni70@svkmmumbai.onmicrosoft.com::0af19f2f-639f-4247-979c-34ef5a70b2ba" providerId="AD" clId="Web-{5DE6DC90-8AD8-4A86-98A3-0D8D03D18E0A}" dt="2023-03-14T07:07:34.812" v="3"/>
        <pc:sldMkLst>
          <pc:docMk/>
          <pc:sldMk cId="3481110330" sldId="315"/>
        </pc:sldMkLst>
      </pc:sldChg>
    </pc:docChg>
  </pc:docChgLst>
  <pc:docChgLst>
    <pc:chgData name="ANUJ GARG - 70092000113" userId="S::anuj.garg13@svkmmumbai.onmicrosoft.com::81662864-9ede-44f6-b96f-13db5c6f0db7" providerId="AD" clId="Web-{B8CC407F-CC5C-4FD8-9906-FBC241838982}"/>
    <pc:docChg chg="sldOrd">
      <pc:chgData name="ANUJ GARG - 70092000113" userId="S::anuj.garg13@svkmmumbai.onmicrosoft.com::81662864-9ede-44f6-b96f-13db5c6f0db7" providerId="AD" clId="Web-{B8CC407F-CC5C-4FD8-9906-FBC241838982}" dt="2023-04-19T14:56:11.126" v="0"/>
      <pc:docMkLst>
        <pc:docMk/>
      </pc:docMkLst>
      <pc:sldChg chg="ord">
        <pc:chgData name="ANUJ GARG - 70092000113" userId="S::anuj.garg13@svkmmumbai.onmicrosoft.com::81662864-9ede-44f6-b96f-13db5c6f0db7" providerId="AD" clId="Web-{B8CC407F-CC5C-4FD8-9906-FBC241838982}" dt="2023-04-19T14:56:11.126" v="0"/>
        <pc:sldMkLst>
          <pc:docMk/>
          <pc:sldMk cId="3248621906" sldId="271"/>
        </pc:sldMkLst>
      </pc:sldChg>
    </pc:docChg>
  </pc:docChgLst>
  <pc:docChgLst>
    <pc:chgData name="SANCHIT AGARWAL - 70092000092" userId="S::sanchit.agarwal92@svkmmumbai.onmicrosoft.com::af0477de-e13e-4f4f-adab-35307605fc89" providerId="AD" clId="Web-{D0F4C0ED-B091-4517-87B5-6775C6298B5E}"/>
    <pc:docChg chg="modSld">
      <pc:chgData name="SANCHIT AGARWAL - 70092000092" userId="S::sanchit.agarwal92@svkmmumbai.onmicrosoft.com::af0477de-e13e-4f4f-adab-35307605fc89" providerId="AD" clId="Web-{D0F4C0ED-B091-4517-87B5-6775C6298B5E}" dt="2023-03-18T17:21:38.658" v="1" actId="20577"/>
      <pc:docMkLst>
        <pc:docMk/>
      </pc:docMkLst>
      <pc:sldChg chg="modSp">
        <pc:chgData name="SANCHIT AGARWAL - 70092000092" userId="S::sanchit.agarwal92@svkmmumbai.onmicrosoft.com::af0477de-e13e-4f4f-adab-35307605fc89" providerId="AD" clId="Web-{D0F4C0ED-B091-4517-87B5-6775C6298B5E}" dt="2023-03-18T17:21:38.658" v="1" actId="20577"/>
        <pc:sldMkLst>
          <pc:docMk/>
          <pc:sldMk cId="864124848" sldId="272"/>
        </pc:sldMkLst>
        <pc:spChg chg="mod">
          <ac:chgData name="SANCHIT AGARWAL - 70092000092" userId="S::sanchit.agarwal92@svkmmumbai.onmicrosoft.com::af0477de-e13e-4f4f-adab-35307605fc89" providerId="AD" clId="Web-{D0F4C0ED-B091-4517-87B5-6775C6298B5E}" dt="2023-03-18T17:21:38.658" v="1" actId="20577"/>
          <ac:spMkLst>
            <pc:docMk/>
            <pc:sldMk cId="864124848" sldId="272"/>
            <ac:spMk id="3" creationId="{C8D8208C-ECC2-DC85-73F7-8020816F4A1A}"/>
          </ac:spMkLst>
        </pc:spChg>
      </pc:sldChg>
    </pc:docChg>
  </pc:docChgLst>
  <pc:docChgLst>
    <pc:chgData name="DHRUV SAHNI - 70092000070" userId="S::dhruv.sahni70@svkmmumbai.onmicrosoft.com::0af19f2f-639f-4247-979c-34ef5a70b2ba" providerId="AD" clId="Web-{B45E382D-D002-48F5-B02D-C430E403E524}"/>
    <pc:docChg chg="sldOrd">
      <pc:chgData name="DHRUV SAHNI - 70092000070" userId="S::dhruv.sahni70@svkmmumbai.onmicrosoft.com::0af19f2f-639f-4247-979c-34ef5a70b2ba" providerId="AD" clId="Web-{B45E382D-D002-48F5-B02D-C430E403E524}" dt="2023-04-18T13:04:13.240" v="0"/>
      <pc:docMkLst>
        <pc:docMk/>
      </pc:docMkLst>
      <pc:sldChg chg="ord">
        <pc:chgData name="DHRUV SAHNI - 70092000070" userId="S::dhruv.sahni70@svkmmumbai.onmicrosoft.com::0af19f2f-639f-4247-979c-34ef5a70b2ba" providerId="AD" clId="Web-{B45E382D-D002-48F5-B02D-C430E403E524}" dt="2023-04-18T13:04:13.240" v="0"/>
        <pc:sldMkLst>
          <pc:docMk/>
          <pc:sldMk cId="3566718226" sldId="305"/>
        </pc:sldMkLst>
      </pc:sldChg>
    </pc:docChg>
  </pc:docChgLst>
  <pc:docChgLst>
    <pc:chgData name="DHRUV SAHNI - 70092000070" userId="S::dhruv.sahni70@svkmmumbai.onmicrosoft.com::0af19f2f-639f-4247-979c-34ef5a70b2ba" providerId="AD" clId="Web-{307E3193-786B-4B90-84E0-0CC0CE77E5C9}"/>
    <pc:docChg chg="modSld">
      <pc:chgData name="DHRUV SAHNI - 70092000070" userId="S::dhruv.sahni70@svkmmumbai.onmicrosoft.com::0af19f2f-639f-4247-979c-34ef5a70b2ba" providerId="AD" clId="Web-{307E3193-786B-4B90-84E0-0CC0CE77E5C9}" dt="2023-03-15T07:32:36.331" v="1" actId="20577"/>
      <pc:docMkLst>
        <pc:docMk/>
      </pc:docMkLst>
      <pc:sldChg chg="modSp">
        <pc:chgData name="DHRUV SAHNI - 70092000070" userId="S::dhruv.sahni70@svkmmumbai.onmicrosoft.com::0af19f2f-639f-4247-979c-34ef5a70b2ba" providerId="AD" clId="Web-{307E3193-786B-4B90-84E0-0CC0CE77E5C9}" dt="2023-03-15T07:32:36.331" v="1" actId="20577"/>
        <pc:sldMkLst>
          <pc:docMk/>
          <pc:sldMk cId="941316921" sldId="283"/>
        </pc:sldMkLst>
        <pc:spChg chg="mod">
          <ac:chgData name="DHRUV SAHNI - 70092000070" userId="S::dhruv.sahni70@svkmmumbai.onmicrosoft.com::0af19f2f-639f-4247-979c-34ef5a70b2ba" providerId="AD" clId="Web-{307E3193-786B-4B90-84E0-0CC0CE77E5C9}" dt="2023-03-15T07:32:36.331" v="1" actId="20577"/>
          <ac:spMkLst>
            <pc:docMk/>
            <pc:sldMk cId="941316921" sldId="283"/>
            <ac:spMk id="3" creationId="{F5CBA2D1-DFCA-AAA4-F6C8-3ED78696EED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1F9AA-9D2A-45A4-AC8B-029FABECF425}" type="datetimeFigureOut">
              <a:rPr lang="en-IN" smtClean="0"/>
              <a:t>19-04-2023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64F93-7E7C-4649-B69E-96324F8C51A5}" type="slidenum">
              <a:rPr lang="en-IN" smtClean="0"/>
              <a:t>‹#›</a:t>
            </a:fld>
            <a:endParaRPr lang="en-IN"/>
          </a:p>
        </p:txBody>
      </p:sp>
    </p:spTree>
    <p:extLst>
      <p:ext uri="{BB962C8B-B14F-4D97-AF65-F5344CB8AC3E}">
        <p14:creationId xmlns:p14="http://schemas.microsoft.com/office/powerpoint/2010/main" val="172774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4/19/2023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4/19/2023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4/19/2023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4/19/2023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4/19/2023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4/19/2023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4/19/2023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4/19/2023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4/19/2023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4/19/2023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4/19/2023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4/19/2023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towardsdatascience.com/demystifying-roc-curves-df809474529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400"/>
              <a:t>Computer Vision Applications</a:t>
            </a:r>
            <a:endParaRPr lang="en-US" sz="800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a:solidFill>
                  <a:schemeClr val="tx1">
                    <a:lumMod val="85000"/>
                    <a:lumOff val="15000"/>
                  </a:schemeClr>
                </a:solidFill>
              </a:rPr>
              <a:t>By Quadeer Shaikh</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New Report Finds Adoption of AI-Based Machine Vision Growing – Metrology  and Quality News - Online Magazine">
            <a:extLst>
              <a:ext uri="{FF2B5EF4-FFF2-40B4-BE49-F238E27FC236}">
                <a16:creationId xmlns:a16="http://schemas.microsoft.com/office/drawing/2014/main" id="{025CE748-45B2-488E-567E-F5DF9CBEAF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74" r="53772"/>
          <a:stretch/>
        </p:blipFill>
        <p:spPr bwMode="auto">
          <a:xfrm>
            <a:off x="0" y="-1"/>
            <a:ext cx="44687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FC83-40D8-7A5F-A3A7-DEE82C2AAC36}"/>
              </a:ext>
            </a:extLst>
          </p:cNvPr>
          <p:cNvSpPr>
            <a:spLocks noGrp="1"/>
          </p:cNvSpPr>
          <p:nvPr>
            <p:ph type="title"/>
          </p:nvPr>
        </p:nvSpPr>
        <p:spPr/>
        <p:txBody>
          <a:bodyPr/>
          <a:lstStyle/>
          <a:p>
            <a:r>
              <a:rPr lang="en-IN"/>
              <a:t>A visit to a new friend: CNNs</a:t>
            </a:r>
          </a:p>
        </p:txBody>
      </p:sp>
      <p:sp>
        <p:nvSpPr>
          <p:cNvPr id="3" name="Content Placeholder 2">
            <a:extLst>
              <a:ext uri="{FF2B5EF4-FFF2-40B4-BE49-F238E27FC236}">
                <a16:creationId xmlns:a16="http://schemas.microsoft.com/office/drawing/2014/main" id="{F623950E-76D6-79B0-51DA-682AB2C4DEFE}"/>
              </a:ext>
            </a:extLst>
          </p:cNvPr>
          <p:cNvSpPr>
            <a:spLocks noGrp="1"/>
          </p:cNvSpPr>
          <p:nvPr>
            <p:ph idx="1"/>
          </p:nvPr>
        </p:nvSpPr>
        <p:spPr/>
        <p:txBody>
          <a:bodyPr/>
          <a:lstStyle/>
          <a:p>
            <a:r>
              <a:rPr lang="en-IN"/>
              <a:t>Remember Convolution operation ?</a:t>
            </a:r>
          </a:p>
          <a:p>
            <a:r>
              <a:rPr lang="en-IN"/>
              <a:t>Kernels/Filters were used to detect features in an image by convolving them on the image</a:t>
            </a:r>
          </a:p>
          <a:p>
            <a:r>
              <a:rPr lang="en-IN" b="1"/>
              <a:t>How to decide weights of kernels ?</a:t>
            </a:r>
          </a:p>
          <a:p>
            <a:r>
              <a:rPr lang="en-IN"/>
              <a:t>Make the kernels learnable</a:t>
            </a:r>
          </a:p>
          <a:p>
            <a:r>
              <a:rPr lang="en-IN"/>
              <a:t>Treat the kernels as trainable weights</a:t>
            </a:r>
          </a:p>
          <a:p>
            <a:r>
              <a:rPr lang="en-IN" b="1"/>
              <a:t>What about nonlinear patterns in images ?</a:t>
            </a:r>
          </a:p>
          <a:p>
            <a:r>
              <a:rPr lang="en-IN"/>
              <a:t>Add activation functions to the kernels</a:t>
            </a:r>
          </a:p>
        </p:txBody>
      </p:sp>
      <p:pic>
        <p:nvPicPr>
          <p:cNvPr id="4" name="Picture 2" descr="002 CNN Edge detection - Master Data Science">
            <a:extLst>
              <a:ext uri="{FF2B5EF4-FFF2-40B4-BE49-F238E27FC236}">
                <a16:creationId xmlns:a16="http://schemas.microsoft.com/office/drawing/2014/main" id="{120370F7-28E1-781E-1C4A-C4982B169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5744" y="3057230"/>
            <a:ext cx="5820627" cy="3276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73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5865-9B1A-C65B-598E-959E0F0C53C5}"/>
              </a:ext>
            </a:extLst>
          </p:cNvPr>
          <p:cNvSpPr>
            <a:spLocks noGrp="1"/>
          </p:cNvSpPr>
          <p:nvPr>
            <p:ph type="title"/>
          </p:nvPr>
        </p:nvSpPr>
        <p:spPr/>
        <p:txBody>
          <a:bodyPr/>
          <a:lstStyle/>
          <a:p>
            <a:r>
              <a:rPr lang="en-IN"/>
              <a:t>CNNs: Understanding Dimensions</a:t>
            </a:r>
          </a:p>
        </p:txBody>
      </p:sp>
      <p:sp>
        <p:nvSpPr>
          <p:cNvPr id="3" name="Content Placeholder 2">
            <a:extLst>
              <a:ext uri="{FF2B5EF4-FFF2-40B4-BE49-F238E27FC236}">
                <a16:creationId xmlns:a16="http://schemas.microsoft.com/office/drawing/2014/main" id="{0430AE43-AB65-332C-C753-9038DDEF6E45}"/>
              </a:ext>
            </a:extLst>
          </p:cNvPr>
          <p:cNvSpPr>
            <a:spLocks noGrp="1"/>
          </p:cNvSpPr>
          <p:nvPr>
            <p:ph idx="1"/>
          </p:nvPr>
        </p:nvSpPr>
        <p:spPr>
          <a:xfrm>
            <a:off x="1097280" y="2108201"/>
            <a:ext cx="5737153" cy="3760891"/>
          </a:xfrm>
        </p:spPr>
        <p:txBody>
          <a:bodyPr>
            <a:normAutofit fontScale="92500" lnSpcReduction="10000"/>
          </a:bodyPr>
          <a:lstStyle/>
          <a:p>
            <a:r>
              <a:rPr lang="en-IN"/>
              <a:t>Lets just consider the W1 and H1 for now. Suppose we have an image of size 5x5 (W1xH1) and kernel of size 3x3.</a:t>
            </a:r>
          </a:p>
          <a:p>
            <a:r>
              <a:rPr lang="en-IN"/>
              <a:t>The result of convolution is 3x3</a:t>
            </a:r>
          </a:p>
          <a:p>
            <a:r>
              <a:rPr lang="en-IN" b="1"/>
              <a:t>W2: W1 – F + 1</a:t>
            </a:r>
            <a:r>
              <a:rPr lang="en-IN"/>
              <a:t> -&gt; 5 – 3 + 1 = 3</a:t>
            </a:r>
          </a:p>
          <a:p>
            <a:r>
              <a:rPr lang="en-IN" b="1"/>
              <a:t>H2: H1 – F + 1</a:t>
            </a:r>
            <a:r>
              <a:rPr lang="en-IN"/>
              <a:t> -&gt; 5 – 3 + 1 = 3</a:t>
            </a:r>
          </a:p>
          <a:p>
            <a:r>
              <a:rPr lang="en-IN"/>
              <a:t>Lets say we have a 7x7 image and kernel of size 3x3</a:t>
            </a:r>
          </a:p>
          <a:p>
            <a:r>
              <a:rPr lang="en-IN"/>
              <a:t>7 – 3 + 1 = 5</a:t>
            </a:r>
          </a:p>
          <a:p>
            <a:r>
              <a:rPr lang="en-IN" b="1"/>
              <a:t>Note:</a:t>
            </a:r>
            <a:r>
              <a:rPr lang="en-IN"/>
              <a:t> The output result dimensions are smaller than input dimensions</a:t>
            </a:r>
            <a:endParaRPr lang="en-IN" b="1"/>
          </a:p>
          <a:p>
            <a:endParaRPr lang="en-IN"/>
          </a:p>
        </p:txBody>
      </p:sp>
      <p:pic>
        <p:nvPicPr>
          <p:cNvPr id="5122" name="Picture 2" descr="Convolutional Neural Networks. The motive of this blog is to explain… | by  Rijul Vohra | DataDrivenInvestor">
            <a:extLst>
              <a:ext uri="{FF2B5EF4-FFF2-40B4-BE49-F238E27FC236}">
                <a16:creationId xmlns:a16="http://schemas.microsoft.com/office/drawing/2014/main" id="{D0BEABB7-D2AC-6019-027C-23527F5B3B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30" t="17960" r="15636" b="22745"/>
          <a:stretch/>
        </p:blipFill>
        <p:spPr bwMode="auto">
          <a:xfrm>
            <a:off x="6909846" y="2108201"/>
            <a:ext cx="4543721" cy="21304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n Introduction to different Types of Convolutions in Deep Learning | by  Paul-Louis Pröve | Towards Data Science">
            <a:extLst>
              <a:ext uri="{FF2B5EF4-FFF2-40B4-BE49-F238E27FC236}">
                <a16:creationId xmlns:a16="http://schemas.microsoft.com/office/drawing/2014/main" id="{87B52C27-8951-1949-7789-9CAC944AD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291" y="4238659"/>
            <a:ext cx="1752354" cy="1991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21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FC83-40D8-7A5F-A3A7-DEE82C2AAC36}"/>
              </a:ext>
            </a:extLst>
          </p:cNvPr>
          <p:cNvSpPr>
            <a:spLocks noGrp="1"/>
          </p:cNvSpPr>
          <p:nvPr>
            <p:ph type="title"/>
          </p:nvPr>
        </p:nvSpPr>
        <p:spPr/>
        <p:txBody>
          <a:bodyPr/>
          <a:lstStyle/>
          <a:p>
            <a:r>
              <a:rPr lang="en-IN"/>
              <a:t>Convolutions over Volumes</a:t>
            </a:r>
          </a:p>
        </p:txBody>
      </p:sp>
      <p:sp>
        <p:nvSpPr>
          <p:cNvPr id="3" name="Content Placeholder 2">
            <a:extLst>
              <a:ext uri="{FF2B5EF4-FFF2-40B4-BE49-F238E27FC236}">
                <a16:creationId xmlns:a16="http://schemas.microsoft.com/office/drawing/2014/main" id="{F623950E-76D6-79B0-51DA-682AB2C4DEFE}"/>
              </a:ext>
            </a:extLst>
          </p:cNvPr>
          <p:cNvSpPr>
            <a:spLocks noGrp="1"/>
          </p:cNvSpPr>
          <p:nvPr>
            <p:ph idx="1"/>
          </p:nvPr>
        </p:nvSpPr>
        <p:spPr>
          <a:xfrm>
            <a:off x="1097280" y="2108201"/>
            <a:ext cx="10299726" cy="3760891"/>
          </a:xfrm>
        </p:spPr>
        <p:txBody>
          <a:bodyPr/>
          <a:lstStyle/>
          <a:p>
            <a:r>
              <a:rPr lang="en-IN"/>
              <a:t>Convolutions on RGB image/over volumes</a:t>
            </a:r>
          </a:p>
          <a:p>
            <a:r>
              <a:rPr lang="en-IN" b="1"/>
              <a:t>Note:</a:t>
            </a:r>
            <a:r>
              <a:rPr lang="en-IN"/>
              <a:t> Filter/Kernel depth should be the same as input image depth</a:t>
            </a:r>
          </a:p>
        </p:txBody>
      </p:sp>
      <p:pic>
        <p:nvPicPr>
          <p:cNvPr id="4102" name="Picture 6" descr="Convolutions in Deep Neural Network | Entiretydotai">
            <a:extLst>
              <a:ext uri="{FF2B5EF4-FFF2-40B4-BE49-F238E27FC236}">
                <a16:creationId xmlns:a16="http://schemas.microsoft.com/office/drawing/2014/main" id="{B2B8F161-4616-70A0-3D11-D9F08DCB6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620" y="3860160"/>
            <a:ext cx="3734542" cy="17441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tudent Notes: Convolutional Neural Networks (CNN) Introduction – Belajar  Pembelajaran Mesin Indonesia">
            <a:extLst>
              <a:ext uri="{FF2B5EF4-FFF2-40B4-BE49-F238E27FC236}">
                <a16:creationId xmlns:a16="http://schemas.microsoft.com/office/drawing/2014/main" id="{FABF1475-7269-F61F-53B8-58D0C271F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43" y="3685685"/>
            <a:ext cx="4370894" cy="209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581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ECED-3638-EE7D-D720-7218D2D58901}"/>
              </a:ext>
            </a:extLst>
          </p:cNvPr>
          <p:cNvSpPr>
            <a:spLocks noGrp="1"/>
          </p:cNvSpPr>
          <p:nvPr>
            <p:ph type="title"/>
          </p:nvPr>
        </p:nvSpPr>
        <p:spPr/>
        <p:txBody>
          <a:bodyPr/>
          <a:lstStyle/>
          <a:p>
            <a:r>
              <a:rPr lang="en-IN"/>
              <a:t>CNNs: Understanding Dimensions</a:t>
            </a:r>
          </a:p>
        </p:txBody>
      </p:sp>
      <p:sp>
        <p:nvSpPr>
          <p:cNvPr id="3" name="Content Placeholder 2">
            <a:extLst>
              <a:ext uri="{FF2B5EF4-FFF2-40B4-BE49-F238E27FC236}">
                <a16:creationId xmlns:a16="http://schemas.microsoft.com/office/drawing/2014/main" id="{66942FD4-325C-C812-574A-A4CADB24CF66}"/>
              </a:ext>
            </a:extLst>
          </p:cNvPr>
          <p:cNvSpPr>
            <a:spLocks noGrp="1"/>
          </p:cNvSpPr>
          <p:nvPr>
            <p:ph idx="1"/>
          </p:nvPr>
        </p:nvSpPr>
        <p:spPr/>
        <p:txBody>
          <a:bodyPr/>
          <a:lstStyle/>
          <a:p>
            <a:r>
              <a:rPr lang="en-IN" b="1"/>
              <a:t>Input Dimensions:</a:t>
            </a:r>
            <a:r>
              <a:rPr lang="en-IN"/>
              <a:t> Width (W1) x Height (H1) x Depth (D1) [e.g. 224x224x3]</a:t>
            </a:r>
          </a:p>
          <a:p>
            <a:r>
              <a:rPr lang="en-IN" b="1"/>
              <a:t>Spatial Extent of Filter/Kernel: </a:t>
            </a:r>
            <a:r>
              <a:rPr lang="en-IN"/>
              <a:t>F (depth of the filter is same as of input)</a:t>
            </a:r>
          </a:p>
          <a:p>
            <a:r>
              <a:rPr lang="en-IN" b="1"/>
              <a:t>Output Dimensions: </a:t>
            </a:r>
            <a:r>
              <a:rPr lang="en-IN"/>
              <a:t>W2 x H2 x D2</a:t>
            </a:r>
          </a:p>
          <a:p>
            <a:r>
              <a:rPr lang="en-IN" b="1"/>
              <a:t>Strides: </a:t>
            </a:r>
            <a:r>
              <a:rPr lang="en-IN"/>
              <a:t>S </a:t>
            </a:r>
          </a:p>
          <a:p>
            <a:r>
              <a:rPr lang="en-IN" b="1"/>
              <a:t>Kernels:</a:t>
            </a:r>
            <a:r>
              <a:rPr lang="en-IN"/>
              <a:t> K</a:t>
            </a:r>
          </a:p>
          <a:p>
            <a:r>
              <a:rPr lang="en-IN" b="1"/>
              <a:t>Padding: </a:t>
            </a:r>
            <a:r>
              <a:rPr lang="en-IN"/>
              <a:t>P</a:t>
            </a:r>
          </a:p>
        </p:txBody>
      </p:sp>
    </p:spTree>
    <p:extLst>
      <p:ext uri="{BB962C8B-B14F-4D97-AF65-F5344CB8AC3E}">
        <p14:creationId xmlns:p14="http://schemas.microsoft.com/office/powerpoint/2010/main" val="779094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5865-9B1A-C65B-598E-959E0F0C53C5}"/>
              </a:ext>
            </a:extLst>
          </p:cNvPr>
          <p:cNvSpPr>
            <a:spLocks noGrp="1"/>
          </p:cNvSpPr>
          <p:nvPr>
            <p:ph type="title"/>
          </p:nvPr>
        </p:nvSpPr>
        <p:spPr/>
        <p:txBody>
          <a:bodyPr/>
          <a:lstStyle/>
          <a:p>
            <a:r>
              <a:rPr lang="en-IN"/>
              <a:t>CNNs: Understanding Dimensions</a:t>
            </a:r>
          </a:p>
        </p:txBody>
      </p:sp>
      <p:sp>
        <p:nvSpPr>
          <p:cNvPr id="3" name="Content Placeholder 2">
            <a:extLst>
              <a:ext uri="{FF2B5EF4-FFF2-40B4-BE49-F238E27FC236}">
                <a16:creationId xmlns:a16="http://schemas.microsoft.com/office/drawing/2014/main" id="{0430AE43-AB65-332C-C753-9038DDEF6E45}"/>
              </a:ext>
            </a:extLst>
          </p:cNvPr>
          <p:cNvSpPr>
            <a:spLocks noGrp="1"/>
          </p:cNvSpPr>
          <p:nvPr>
            <p:ph idx="1"/>
          </p:nvPr>
        </p:nvSpPr>
        <p:spPr>
          <a:xfrm>
            <a:off x="1097280" y="2108201"/>
            <a:ext cx="5737153" cy="3760891"/>
          </a:xfrm>
        </p:spPr>
        <p:txBody>
          <a:bodyPr>
            <a:normAutofit fontScale="92500"/>
          </a:bodyPr>
          <a:lstStyle/>
          <a:p>
            <a:r>
              <a:rPr lang="en-IN" sz="1800" b="1"/>
              <a:t>What if we want the output of convolution to be of same size as input ?</a:t>
            </a:r>
          </a:p>
          <a:p>
            <a:r>
              <a:rPr lang="en-IN" sz="1800"/>
              <a:t>Pad input image with appropriate number of inputs so that you can now apply the kernel on input image corners as well. There are different methods for padding but the most commonly used one is zero padding. No. of Padding units (P)</a:t>
            </a:r>
          </a:p>
          <a:p>
            <a:r>
              <a:rPr lang="en-IN" sz="1800"/>
              <a:t>If P is set to 1 then it will pad rows and columns of 0’s to the top, bottom, left and right of the image </a:t>
            </a:r>
          </a:p>
          <a:p>
            <a:r>
              <a:rPr lang="en-IN" sz="1800" b="1"/>
              <a:t>W2:</a:t>
            </a:r>
            <a:r>
              <a:rPr lang="en-IN" sz="1800"/>
              <a:t> W1 – F + 2P +1, </a:t>
            </a:r>
            <a:r>
              <a:rPr lang="en-IN" sz="1800" b="1"/>
              <a:t>H2:</a:t>
            </a:r>
            <a:r>
              <a:rPr lang="en-IN" sz="1800"/>
              <a:t> H1 – F + 2P +1</a:t>
            </a:r>
          </a:p>
          <a:p>
            <a:r>
              <a:rPr lang="en-IN" sz="1800"/>
              <a:t>5 – 3 + 2x1 + 1 = 5</a:t>
            </a:r>
          </a:p>
          <a:p>
            <a:endParaRPr lang="en-IN" sz="1800"/>
          </a:p>
          <a:p>
            <a:endParaRPr lang="en-IN" sz="1800"/>
          </a:p>
        </p:txBody>
      </p:sp>
      <p:pic>
        <p:nvPicPr>
          <p:cNvPr id="5126" name="Picture 6" descr="Zero-Padding in Convolutional Neural Networks | by Dharmaraj | Medium">
            <a:extLst>
              <a:ext uri="{FF2B5EF4-FFF2-40B4-BE49-F238E27FC236}">
                <a16:creationId xmlns:a16="http://schemas.microsoft.com/office/drawing/2014/main" id="{CD6E2AB7-C409-5955-ADB5-3CE404462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369" y="3001181"/>
            <a:ext cx="4238920" cy="211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64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5865-9B1A-C65B-598E-959E0F0C53C5}"/>
              </a:ext>
            </a:extLst>
          </p:cNvPr>
          <p:cNvSpPr>
            <a:spLocks noGrp="1"/>
          </p:cNvSpPr>
          <p:nvPr>
            <p:ph type="title"/>
          </p:nvPr>
        </p:nvSpPr>
        <p:spPr/>
        <p:txBody>
          <a:bodyPr/>
          <a:lstStyle/>
          <a:p>
            <a:r>
              <a:rPr lang="en-IN"/>
              <a:t>CNNs: Understanding Dimensions</a:t>
            </a:r>
          </a:p>
        </p:txBody>
      </p:sp>
      <p:sp>
        <p:nvSpPr>
          <p:cNvPr id="3" name="Content Placeholder 2">
            <a:extLst>
              <a:ext uri="{FF2B5EF4-FFF2-40B4-BE49-F238E27FC236}">
                <a16:creationId xmlns:a16="http://schemas.microsoft.com/office/drawing/2014/main" id="{0430AE43-AB65-332C-C753-9038DDEF6E45}"/>
              </a:ext>
            </a:extLst>
          </p:cNvPr>
          <p:cNvSpPr>
            <a:spLocks noGrp="1"/>
          </p:cNvSpPr>
          <p:nvPr>
            <p:ph idx="1"/>
          </p:nvPr>
        </p:nvSpPr>
        <p:spPr>
          <a:xfrm>
            <a:off x="1097280" y="2108201"/>
            <a:ext cx="5737153" cy="3760891"/>
          </a:xfrm>
        </p:spPr>
        <p:txBody>
          <a:bodyPr>
            <a:normAutofit/>
          </a:bodyPr>
          <a:lstStyle/>
          <a:p>
            <a:r>
              <a:rPr lang="en-IN" sz="1800" b="1"/>
              <a:t>What does stride do ?</a:t>
            </a:r>
          </a:p>
          <a:p>
            <a:r>
              <a:rPr lang="en-IN" sz="1800"/>
              <a:t>Defines the intervals at which the kernel is applied to the image</a:t>
            </a:r>
          </a:p>
          <a:p>
            <a:r>
              <a:rPr lang="en-IN" sz="1800"/>
              <a:t>Results in an output of smaller dimensions</a:t>
            </a:r>
          </a:p>
          <a:p>
            <a:r>
              <a:rPr lang="en-IN" sz="1800"/>
              <a:t>W2: [(W1 – F + 2P)/S] + 1</a:t>
            </a:r>
          </a:p>
          <a:p>
            <a:r>
              <a:rPr lang="en-IN" sz="1800"/>
              <a:t>H2: [(H1 – F + 2P)/S] + 1</a:t>
            </a:r>
          </a:p>
          <a:p>
            <a:r>
              <a:rPr lang="en-IN" sz="1800"/>
              <a:t>6x6 image, 2x2 kernel and stride 2</a:t>
            </a:r>
          </a:p>
          <a:p>
            <a:r>
              <a:rPr lang="en-IN" sz="1800"/>
              <a:t>[(6 – 2 + 2x0)/2] + 1 = 3</a:t>
            </a:r>
          </a:p>
          <a:p>
            <a:endParaRPr lang="en-IN" sz="1800"/>
          </a:p>
        </p:txBody>
      </p:sp>
      <p:pic>
        <p:nvPicPr>
          <p:cNvPr id="6146" name="Picture 2" descr="Make Your Own Neural Network: Calculating the Output Size of Convolutions  and Transpose Convolutions">
            <a:extLst>
              <a:ext uri="{FF2B5EF4-FFF2-40B4-BE49-F238E27FC236}">
                <a16:creationId xmlns:a16="http://schemas.microsoft.com/office/drawing/2014/main" id="{49554E47-3496-B7D0-F5FD-B103CAA16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30" y="2658359"/>
            <a:ext cx="4954909" cy="2121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3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09AB-370D-4148-433A-BE19080F1C32}"/>
              </a:ext>
            </a:extLst>
          </p:cNvPr>
          <p:cNvSpPr>
            <a:spLocks noGrp="1"/>
          </p:cNvSpPr>
          <p:nvPr>
            <p:ph type="title"/>
          </p:nvPr>
        </p:nvSpPr>
        <p:spPr/>
        <p:txBody>
          <a:bodyPr/>
          <a:lstStyle/>
          <a:p>
            <a:r>
              <a:rPr lang="en-IN"/>
              <a:t>CNNs: Understanding Dimensions</a:t>
            </a:r>
          </a:p>
        </p:txBody>
      </p:sp>
      <p:sp>
        <p:nvSpPr>
          <p:cNvPr id="3" name="Content Placeholder 2">
            <a:extLst>
              <a:ext uri="{FF2B5EF4-FFF2-40B4-BE49-F238E27FC236}">
                <a16:creationId xmlns:a16="http://schemas.microsoft.com/office/drawing/2014/main" id="{C8D8208C-ECC2-DC85-73F7-8020816F4A1A}"/>
              </a:ext>
            </a:extLst>
          </p:cNvPr>
          <p:cNvSpPr>
            <a:spLocks noGrp="1"/>
          </p:cNvSpPr>
          <p:nvPr>
            <p:ph idx="1"/>
          </p:nvPr>
        </p:nvSpPr>
        <p:spPr/>
        <p:txBody>
          <a:bodyPr vert="horz" lIns="0" tIns="45720" rIns="0" bIns="45720" rtlCol="0" anchor="t">
            <a:normAutofit/>
          </a:bodyPr>
          <a:lstStyle/>
          <a:p>
            <a:r>
              <a:rPr lang="en-IN"/>
              <a:t>Lets talk about the depth of the output now.</a:t>
            </a:r>
          </a:p>
          <a:p>
            <a:r>
              <a:rPr lang="en-IN"/>
              <a:t>Each kernel/filter gives us a 2D output</a:t>
            </a:r>
          </a:p>
          <a:p>
            <a:r>
              <a:rPr lang="en-IN"/>
              <a:t>If we use K filters then we will get K such 2D outputs</a:t>
            </a:r>
          </a:p>
          <a:p>
            <a:r>
              <a:rPr lang="en-IN"/>
              <a:t>The resulting dimensions would then be W2xH2xK</a:t>
            </a:r>
          </a:p>
          <a:p>
            <a:r>
              <a:rPr lang="en-IN"/>
              <a:t>Thus, D2 = K</a:t>
            </a:r>
          </a:p>
          <a:p>
            <a:r>
              <a:rPr lang="en-IN"/>
              <a:t>1</a:t>
            </a:r>
          </a:p>
        </p:txBody>
      </p:sp>
      <p:pic>
        <p:nvPicPr>
          <p:cNvPr id="4" name="Picture 8" descr="Student Notes: Convolutional Neural Networks (CNN) Introduction – Belajar  Pembelajaran Mesin Indonesia">
            <a:extLst>
              <a:ext uri="{FF2B5EF4-FFF2-40B4-BE49-F238E27FC236}">
                <a16:creationId xmlns:a16="http://schemas.microsoft.com/office/drawing/2014/main" id="{1E7E5741-BF1F-B5BE-B894-E8B75A878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786" y="2108201"/>
            <a:ext cx="4370894" cy="209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124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A78A-54F6-F7F9-EDE8-3E33F636C4B9}"/>
              </a:ext>
            </a:extLst>
          </p:cNvPr>
          <p:cNvSpPr>
            <a:spLocks noGrp="1"/>
          </p:cNvSpPr>
          <p:nvPr>
            <p:ph type="title"/>
          </p:nvPr>
        </p:nvSpPr>
        <p:spPr/>
        <p:txBody>
          <a:bodyPr>
            <a:normAutofit/>
          </a:bodyPr>
          <a:lstStyle/>
          <a:p>
            <a:r>
              <a:rPr lang="en-IN" sz="3600"/>
              <a:t>What were the challenges faced by ANNs aka FNNs in image tasks ? </a:t>
            </a:r>
          </a:p>
        </p:txBody>
      </p:sp>
      <p:sp>
        <p:nvSpPr>
          <p:cNvPr id="3" name="Content Placeholder 2">
            <a:extLst>
              <a:ext uri="{FF2B5EF4-FFF2-40B4-BE49-F238E27FC236}">
                <a16:creationId xmlns:a16="http://schemas.microsoft.com/office/drawing/2014/main" id="{7ECF08A3-94E8-24E7-84AD-E8D2F10FA4AA}"/>
              </a:ext>
            </a:extLst>
          </p:cNvPr>
          <p:cNvSpPr>
            <a:spLocks noGrp="1"/>
          </p:cNvSpPr>
          <p:nvPr>
            <p:ph idx="1"/>
          </p:nvPr>
        </p:nvSpPr>
        <p:spPr>
          <a:xfrm>
            <a:off x="1097280" y="2108201"/>
            <a:ext cx="10064056" cy="3760891"/>
          </a:xfrm>
        </p:spPr>
        <p:txBody>
          <a:bodyPr>
            <a:normAutofit/>
          </a:bodyPr>
          <a:lstStyle/>
          <a:p>
            <a:pPr marL="0" indent="0" algn="just">
              <a:buNone/>
            </a:pPr>
            <a:r>
              <a:rPr lang="en-IN" sz="2000" b="1"/>
              <a:t>Problems with this for image related tasks:-</a:t>
            </a:r>
          </a:p>
          <a:p>
            <a:pPr marL="457200" indent="-457200" algn="just">
              <a:buFont typeface="+mj-lt"/>
              <a:buAutoNum type="arabicPeriod"/>
            </a:pPr>
            <a:r>
              <a:rPr lang="en-IN" sz="2000"/>
              <a:t>Images have a 2D spatial structure, therefore considering only the flattened pixel values are not very useful features for tasks like classification</a:t>
            </a:r>
          </a:p>
          <a:p>
            <a:pPr marL="749808" lvl="1" indent="-457200" algn="just"/>
            <a:r>
              <a:rPr lang="en-IN" sz="1400"/>
              <a:t>Pixels that spatially separated are treated the same way as pixels that are adjacent </a:t>
            </a:r>
          </a:p>
          <a:p>
            <a:pPr marL="457200" indent="-457200" algn="just">
              <a:buFont typeface="+mj-lt"/>
              <a:buAutoNum type="arabicPeriod"/>
            </a:pPr>
            <a:r>
              <a:rPr lang="en-IN" sz="2000"/>
              <a:t>No obvious way for network to learn features at different places in an input image (similar edges, corners or blobs)</a:t>
            </a:r>
          </a:p>
          <a:p>
            <a:pPr marL="457200" indent="-457200" algn="just">
              <a:buFont typeface="+mj-lt"/>
              <a:buAutoNum type="arabicPeriod"/>
            </a:pPr>
            <a:r>
              <a:rPr lang="en-IN" sz="2000"/>
              <a:t>Can get computationally expensive for large images</a:t>
            </a:r>
            <a:endParaRPr lang="en-IN" sz="3200"/>
          </a:p>
        </p:txBody>
      </p:sp>
    </p:spTree>
    <p:extLst>
      <p:ext uri="{BB962C8B-B14F-4D97-AF65-F5344CB8AC3E}">
        <p14:creationId xmlns:p14="http://schemas.microsoft.com/office/powerpoint/2010/main" val="2460606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0847-197D-BA46-3732-C1A85F4DD592}"/>
              </a:ext>
            </a:extLst>
          </p:cNvPr>
          <p:cNvSpPr>
            <a:spLocks noGrp="1"/>
          </p:cNvSpPr>
          <p:nvPr>
            <p:ph type="title"/>
          </p:nvPr>
        </p:nvSpPr>
        <p:spPr/>
        <p:txBody>
          <a:bodyPr/>
          <a:lstStyle/>
          <a:p>
            <a:r>
              <a:rPr lang="en-IN"/>
              <a:t>How do CNNs solve these challenges ?</a:t>
            </a:r>
          </a:p>
        </p:txBody>
      </p:sp>
      <p:sp>
        <p:nvSpPr>
          <p:cNvPr id="3" name="Content Placeholder 2">
            <a:extLst>
              <a:ext uri="{FF2B5EF4-FFF2-40B4-BE49-F238E27FC236}">
                <a16:creationId xmlns:a16="http://schemas.microsoft.com/office/drawing/2014/main" id="{A83D0E4E-707C-D665-007F-28DB155B33E8}"/>
              </a:ext>
            </a:extLst>
          </p:cNvPr>
          <p:cNvSpPr>
            <a:spLocks noGrp="1"/>
          </p:cNvSpPr>
          <p:nvPr>
            <p:ph idx="1"/>
          </p:nvPr>
        </p:nvSpPr>
        <p:spPr>
          <a:xfrm>
            <a:off x="1097280" y="2108201"/>
            <a:ext cx="4888741" cy="3760891"/>
          </a:xfrm>
        </p:spPr>
        <p:txBody>
          <a:bodyPr>
            <a:normAutofit fontScale="85000" lnSpcReduction="20000"/>
          </a:bodyPr>
          <a:lstStyle/>
          <a:p>
            <a:pPr marL="457200" indent="-457200">
              <a:buFont typeface="+mj-lt"/>
              <a:buAutoNum type="arabicPeriod"/>
            </a:pPr>
            <a:r>
              <a:rPr lang="en-IN"/>
              <a:t>Local Receptive Fields: Hidden units are connected to the local patches from the previous layer. This serves 2 main purposes:-</a:t>
            </a:r>
          </a:p>
          <a:p>
            <a:pPr marL="749808" lvl="1" indent="-457200"/>
            <a:r>
              <a:rPr lang="en-IN"/>
              <a:t>Captures local spatial relationships in pixels</a:t>
            </a:r>
          </a:p>
          <a:p>
            <a:pPr marL="749808" lvl="1" indent="-457200"/>
            <a:r>
              <a:rPr lang="en-IN"/>
              <a:t>Reduces the number of parameters significantly</a:t>
            </a:r>
          </a:p>
          <a:p>
            <a:pPr marL="457200" indent="-457200">
              <a:buFont typeface="+mj-lt"/>
              <a:buAutoNum type="arabicPeriod"/>
            </a:pPr>
            <a:r>
              <a:rPr lang="en-IN"/>
              <a:t>Weight Sharing: Also serves 2 purposes</a:t>
            </a:r>
          </a:p>
          <a:p>
            <a:pPr marL="749808" lvl="1" indent="-457200"/>
            <a:r>
              <a:rPr lang="en-IN"/>
              <a:t>Enables rotation, scale and translational invariance to objects in images (no more usage of the painful SIFT algo)</a:t>
            </a:r>
          </a:p>
          <a:p>
            <a:pPr marL="749808" lvl="1" indent="-457200"/>
            <a:r>
              <a:rPr lang="en-IN"/>
              <a:t>Reduces number of parameters in the model</a:t>
            </a:r>
          </a:p>
          <a:p>
            <a:pPr marL="457200" indent="-457200">
              <a:buFont typeface="+mj-lt"/>
              <a:buAutoNum type="arabicPeriod"/>
            </a:pPr>
            <a:r>
              <a:rPr lang="en-IN"/>
              <a:t>Pooling: condenses info from previous layer </a:t>
            </a:r>
          </a:p>
          <a:p>
            <a:pPr marL="749808" lvl="1" indent="-457200"/>
            <a:r>
              <a:rPr lang="en-IN"/>
              <a:t>Aggregates info, especially the minor variations</a:t>
            </a:r>
          </a:p>
          <a:p>
            <a:pPr marL="749808" lvl="1" indent="-457200"/>
            <a:r>
              <a:rPr lang="en-IN"/>
              <a:t>Reduces size of output from previous layer, which reduces the number of computations in the previous layer</a:t>
            </a:r>
          </a:p>
          <a:p>
            <a:pPr marL="457200" indent="-457200">
              <a:buFont typeface="+mj-lt"/>
              <a:buAutoNum type="arabicPeriod"/>
            </a:pPr>
            <a:endParaRPr lang="en-IN"/>
          </a:p>
          <a:p>
            <a:pPr marL="749808" lvl="1" indent="-457200">
              <a:buFont typeface="+mj-lt"/>
              <a:buAutoNum type="arabicPeriod"/>
            </a:pPr>
            <a:endParaRPr lang="en-IN"/>
          </a:p>
          <a:p>
            <a:pPr marL="749808" lvl="1" indent="-457200">
              <a:buFont typeface="+mj-lt"/>
              <a:buAutoNum type="arabicPeriod"/>
            </a:pPr>
            <a:endParaRPr lang="en-IN"/>
          </a:p>
        </p:txBody>
      </p:sp>
      <p:pic>
        <p:nvPicPr>
          <p:cNvPr id="7170" name="Picture 2" descr="Intuitively Understanding Convolutions for Deep Learning | by Irhum Shafkat  | Towards Data Science">
            <a:extLst>
              <a:ext uri="{FF2B5EF4-FFF2-40B4-BE49-F238E27FC236}">
                <a16:creationId xmlns:a16="http://schemas.microsoft.com/office/drawing/2014/main" id="{8FE7738B-E004-47DC-61C0-F86EE74D9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423" y="2108201"/>
            <a:ext cx="2674086" cy="17643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Zero-Padding in Convolutional Neural Networks | by Dharmaraj | Medium">
            <a:extLst>
              <a:ext uri="{FF2B5EF4-FFF2-40B4-BE49-F238E27FC236}">
                <a16:creationId xmlns:a16="http://schemas.microsoft.com/office/drawing/2014/main" id="{879DCDD7-F1BE-D19C-A43B-30CC4FAD5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021" y="3845816"/>
            <a:ext cx="3296240" cy="16481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llustration of Max Pooling and Average Pooling Figure 2 above shows an...  | Download Scientific Diagram">
            <a:extLst>
              <a:ext uri="{FF2B5EF4-FFF2-40B4-BE49-F238E27FC236}">
                <a16:creationId xmlns:a16="http://schemas.microsoft.com/office/drawing/2014/main" id="{F34F72FB-D362-0EC2-FF2F-7FE48EF6A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9236" y="3845816"/>
            <a:ext cx="2048871" cy="178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859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2C31-AF84-3FD9-4A49-40170B373765}"/>
              </a:ext>
            </a:extLst>
          </p:cNvPr>
          <p:cNvSpPr>
            <a:spLocks noGrp="1"/>
          </p:cNvSpPr>
          <p:nvPr>
            <p:ph type="title"/>
          </p:nvPr>
        </p:nvSpPr>
        <p:spPr/>
        <p:txBody>
          <a:bodyPr/>
          <a:lstStyle/>
          <a:p>
            <a:r>
              <a:rPr lang="en-IN"/>
              <a:t>What a typical CNN architecture looks like ?</a:t>
            </a:r>
          </a:p>
        </p:txBody>
      </p:sp>
      <p:pic>
        <p:nvPicPr>
          <p:cNvPr id="9218" name="Picture 2" descr="A Comprehensive Guide to Convolutional Neural Networks — the ELI5 way | by  Sumit Saha | Towards Data Science">
            <a:extLst>
              <a:ext uri="{FF2B5EF4-FFF2-40B4-BE49-F238E27FC236}">
                <a16:creationId xmlns:a16="http://schemas.microsoft.com/office/drawing/2014/main" id="{5C7A80DC-B295-A9D2-4F9E-65ABB8D7C7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2291239"/>
            <a:ext cx="10058400" cy="339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56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F4C-BFF9-7A27-81B2-7BEA07556B11}"/>
              </a:ext>
            </a:extLst>
          </p:cNvPr>
          <p:cNvSpPr>
            <a:spLocks noGrp="1"/>
          </p:cNvSpPr>
          <p:nvPr>
            <p:ph type="title"/>
          </p:nvPr>
        </p:nvSpPr>
        <p:spPr>
          <a:xfrm>
            <a:off x="1097280" y="258323"/>
            <a:ext cx="10058400" cy="1450757"/>
          </a:xfrm>
        </p:spPr>
        <p:txBody>
          <a:bodyPr/>
          <a:lstStyle/>
          <a:p>
            <a:r>
              <a:rPr lang="en-IN"/>
              <a:t>About me</a:t>
            </a:r>
          </a:p>
        </p:txBody>
      </p:sp>
      <p:pic>
        <p:nvPicPr>
          <p:cNvPr id="5" name="Content Placeholder 4">
            <a:extLst>
              <a:ext uri="{FF2B5EF4-FFF2-40B4-BE49-F238E27FC236}">
                <a16:creationId xmlns:a16="http://schemas.microsoft.com/office/drawing/2014/main" id="{9B2F769C-EE72-88DA-859E-3B1C10FEC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653" y="2355223"/>
            <a:ext cx="2058447" cy="205844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4559E87-301C-1217-D0A0-2A9EFEF0601A}"/>
              </a:ext>
            </a:extLst>
          </p:cNvPr>
          <p:cNvSpPr txBox="1"/>
          <p:nvPr/>
        </p:nvSpPr>
        <p:spPr>
          <a:xfrm>
            <a:off x="3912123" y="2110126"/>
            <a:ext cx="7927942" cy="4278094"/>
          </a:xfrm>
          <a:prstGeom prst="rect">
            <a:avLst/>
          </a:prstGeom>
          <a:noFill/>
        </p:spPr>
        <p:txBody>
          <a:bodyPr wrap="square" rtlCol="0">
            <a:spAutoFit/>
          </a:bodyPr>
          <a:lstStyle/>
          <a:p>
            <a:r>
              <a:rPr lang="en-IN" sz="1600" b="1"/>
              <a:t>Work Experience</a:t>
            </a:r>
            <a:r>
              <a:rPr lang="en-IN" sz="1600"/>
              <a:t> </a:t>
            </a:r>
          </a:p>
          <a:p>
            <a:pPr marL="285750" indent="-285750">
              <a:buFont typeface="Arial" panose="020B0604020202020204" pitchFamily="34" charset="0"/>
              <a:buChar char="•"/>
            </a:pPr>
            <a:r>
              <a:rPr lang="en-IN" sz="1600"/>
              <a:t>Risk Analyst</a:t>
            </a:r>
          </a:p>
          <a:p>
            <a:pPr marL="742950" lvl="1" indent="-285750">
              <a:buFont typeface="Arial" panose="020B0604020202020204" pitchFamily="34" charset="0"/>
              <a:buChar char="•"/>
            </a:pPr>
            <a:r>
              <a:rPr lang="en-IN" sz="1600">
                <a:solidFill>
                  <a:schemeClr val="tx1">
                    <a:lumMod val="50000"/>
                    <a:lumOff val="50000"/>
                  </a:schemeClr>
                </a:solidFill>
              </a:rPr>
              <a:t>Morgan Stanley (Jan 2023 – Present)</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a:solidFill>
                  <a:schemeClr val="tx1">
                    <a:lumMod val="50000"/>
                    <a:lumOff val="50000"/>
                  </a:schemeClr>
                </a:solidFill>
              </a:rPr>
              <a:t>AkzoNobel Coatings International B.V. Netherlands (Feb 2022 – Dec 2022)</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err="1">
                <a:solidFill>
                  <a:schemeClr val="tx1">
                    <a:lumMod val="50000"/>
                    <a:lumOff val="50000"/>
                  </a:schemeClr>
                </a:solidFill>
              </a:rPr>
              <a:t>EzeRx</a:t>
            </a:r>
            <a:r>
              <a:rPr lang="en-IN" sz="1600">
                <a:solidFill>
                  <a:schemeClr val="tx1">
                    <a:lumMod val="50000"/>
                    <a:lumOff val="50000"/>
                  </a:schemeClr>
                </a:solidFill>
              </a:rPr>
              <a:t> Health Tech </a:t>
            </a:r>
            <a:r>
              <a:rPr lang="en-IN" sz="1600" err="1">
                <a:solidFill>
                  <a:schemeClr val="tx1">
                    <a:lumMod val="50000"/>
                    <a:lumOff val="50000"/>
                  </a:schemeClr>
                </a:solidFill>
              </a:rPr>
              <a:t>Pvt.</a:t>
            </a:r>
            <a:r>
              <a:rPr lang="en-IN" sz="1600">
                <a:solidFill>
                  <a:schemeClr val="tx1">
                    <a:lumMod val="50000"/>
                    <a:lumOff val="50000"/>
                  </a:schemeClr>
                </a:solidFill>
              </a:rPr>
              <a:t> Ltd. (Jan 2022 – July 2022)</a:t>
            </a:r>
          </a:p>
          <a:p>
            <a:pPr marL="285750" indent="-285750">
              <a:buFont typeface="Arial" panose="020B0604020202020204" pitchFamily="34" charset="0"/>
              <a:buChar char="•"/>
            </a:pPr>
            <a:r>
              <a:rPr lang="en-IN" sz="1600"/>
              <a:t>Associate Engineer</a:t>
            </a:r>
          </a:p>
          <a:p>
            <a:pPr marL="742950" lvl="1" indent="-285750">
              <a:buFont typeface="Arial" panose="020B0604020202020204" pitchFamily="34" charset="0"/>
              <a:buChar char="•"/>
            </a:pPr>
            <a:r>
              <a:rPr lang="en-IN" sz="1600">
                <a:solidFill>
                  <a:schemeClr val="tx1">
                    <a:lumMod val="50000"/>
                    <a:lumOff val="50000"/>
                  </a:schemeClr>
                </a:solidFill>
              </a:rPr>
              <a:t>Tata Communications Ltd. (July 2019 – Aug 2020)</a:t>
            </a:r>
          </a:p>
          <a:p>
            <a:pPr marL="285750" indent="-285750">
              <a:buFont typeface="Arial" panose="020B0604020202020204" pitchFamily="34" charset="0"/>
              <a:buChar char="•"/>
            </a:pPr>
            <a:r>
              <a:rPr lang="en-IN" sz="1600"/>
              <a:t>Network Automation and Analysis Engineer Intern</a:t>
            </a:r>
          </a:p>
          <a:p>
            <a:pPr marL="742950" lvl="1" indent="-285750">
              <a:buFont typeface="Arial" panose="020B0604020202020204" pitchFamily="34" charset="0"/>
              <a:buChar char="•"/>
            </a:pPr>
            <a:r>
              <a:rPr lang="en-IN" sz="1600">
                <a:solidFill>
                  <a:schemeClr val="tx1">
                    <a:lumMod val="50000"/>
                    <a:lumOff val="50000"/>
                  </a:schemeClr>
                </a:solidFill>
              </a:rPr>
              <a:t>Cisco (June 2018 – July 2018)</a:t>
            </a:r>
          </a:p>
          <a:p>
            <a:pPr marL="285750" indent="-285750">
              <a:buFont typeface="Arial" panose="020B0604020202020204" pitchFamily="34" charset="0"/>
              <a:buChar char="•"/>
            </a:pPr>
            <a:endParaRPr lang="en-IN" sz="1600"/>
          </a:p>
          <a:p>
            <a:r>
              <a:rPr lang="en-IN" sz="1600" b="1"/>
              <a:t>Education</a:t>
            </a:r>
          </a:p>
          <a:p>
            <a:pPr marL="285750" indent="-285750">
              <a:buFont typeface="Arial" panose="020B0604020202020204" pitchFamily="34" charset="0"/>
              <a:buChar char="•"/>
            </a:pPr>
            <a:r>
              <a:rPr lang="en-IN" sz="1600" err="1"/>
              <a:t>M.Tech</a:t>
            </a:r>
            <a:r>
              <a:rPr lang="en-IN" sz="1600"/>
              <a:t> – Artificial Intelligence </a:t>
            </a:r>
          </a:p>
          <a:p>
            <a:pPr marL="742950" lvl="1" indent="-285750">
              <a:buFont typeface="Arial" panose="020B0604020202020204" pitchFamily="34" charset="0"/>
              <a:buChar char="•"/>
            </a:pPr>
            <a:r>
              <a:rPr lang="en-IN" sz="1600">
                <a:solidFill>
                  <a:schemeClr val="tx1">
                    <a:lumMod val="50000"/>
                    <a:lumOff val="50000"/>
                  </a:schemeClr>
                </a:solidFill>
              </a:rPr>
              <a:t>NMIMS (2021 - 2023, currently pursuing)</a:t>
            </a:r>
          </a:p>
          <a:p>
            <a:pPr marL="285750" indent="-285750">
              <a:buFont typeface="Arial" panose="020B0604020202020204" pitchFamily="34" charset="0"/>
              <a:buChar char="•"/>
            </a:pPr>
            <a:r>
              <a:rPr lang="en-IN" sz="1600"/>
              <a:t>B.E. – Computer Engineering</a:t>
            </a:r>
          </a:p>
          <a:p>
            <a:pPr marL="742950" lvl="1" indent="-285750">
              <a:buFont typeface="Arial" panose="020B0604020202020204" pitchFamily="34" charset="0"/>
              <a:buChar char="•"/>
            </a:pPr>
            <a:r>
              <a:rPr lang="en-IN" sz="1600">
                <a:solidFill>
                  <a:schemeClr val="tx1">
                    <a:lumMod val="50000"/>
                    <a:lumOff val="50000"/>
                  </a:schemeClr>
                </a:solidFill>
              </a:rPr>
              <a:t>Mumbai University (2015 - 2019)</a:t>
            </a:r>
          </a:p>
        </p:txBody>
      </p:sp>
    </p:spTree>
    <p:extLst>
      <p:ext uri="{BB962C8B-B14F-4D97-AF65-F5344CB8AC3E}">
        <p14:creationId xmlns:p14="http://schemas.microsoft.com/office/powerpoint/2010/main" val="3155721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D6107-0E04-1602-5361-083AEDBCCA00}"/>
              </a:ext>
            </a:extLst>
          </p:cNvPr>
          <p:cNvSpPr>
            <a:spLocks noGrp="1"/>
          </p:cNvSpPr>
          <p:nvPr>
            <p:ph type="title"/>
          </p:nvPr>
        </p:nvSpPr>
        <p:spPr/>
        <p:txBody>
          <a:bodyPr/>
          <a:lstStyle/>
          <a:p>
            <a:r>
              <a:rPr lang="en-IN"/>
              <a:t>How do CNNs go about learning patterns ?</a:t>
            </a:r>
          </a:p>
        </p:txBody>
      </p:sp>
      <p:pic>
        <p:nvPicPr>
          <p:cNvPr id="1026" name="Picture 2" descr="Using DeConvNets to Identify Maximally Activating Patches">
            <a:extLst>
              <a:ext uri="{FF2B5EF4-FFF2-40B4-BE49-F238E27FC236}">
                <a16:creationId xmlns:a16="http://schemas.microsoft.com/office/drawing/2014/main" id="{38294642-393F-F0E8-0305-75D4DC0919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3756" y="2026763"/>
            <a:ext cx="5024487" cy="427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29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A5D8-3663-CF54-5732-715E82BE5EF9}"/>
              </a:ext>
            </a:extLst>
          </p:cNvPr>
          <p:cNvSpPr>
            <a:spLocks noGrp="1"/>
          </p:cNvSpPr>
          <p:nvPr>
            <p:ph type="title"/>
          </p:nvPr>
        </p:nvSpPr>
        <p:spPr/>
        <p:txBody>
          <a:bodyPr/>
          <a:lstStyle/>
          <a:p>
            <a:r>
              <a:rPr lang="en-IN"/>
              <a:t>Image Augmentation</a:t>
            </a:r>
          </a:p>
        </p:txBody>
      </p:sp>
      <p:sp>
        <p:nvSpPr>
          <p:cNvPr id="3" name="Content Placeholder 2">
            <a:extLst>
              <a:ext uri="{FF2B5EF4-FFF2-40B4-BE49-F238E27FC236}">
                <a16:creationId xmlns:a16="http://schemas.microsoft.com/office/drawing/2014/main" id="{8C3A50F2-A5E8-8416-E8F0-3AAE51A377F9}"/>
              </a:ext>
            </a:extLst>
          </p:cNvPr>
          <p:cNvSpPr>
            <a:spLocks noGrp="1"/>
          </p:cNvSpPr>
          <p:nvPr>
            <p:ph idx="1"/>
          </p:nvPr>
        </p:nvSpPr>
        <p:spPr/>
        <p:txBody>
          <a:bodyPr>
            <a:normAutofit/>
          </a:bodyPr>
          <a:lstStyle/>
          <a:p>
            <a:r>
              <a:rPr lang="en-US" sz="1600" b="0" i="0">
                <a:solidFill>
                  <a:srgbClr val="202124"/>
                </a:solidFill>
                <a:effectLst/>
                <a:latin typeface="arial" panose="020B0604020202020204" pitchFamily="34" charset="0"/>
              </a:rPr>
              <a:t>Image augmentation is </a:t>
            </a:r>
            <a:r>
              <a:rPr lang="en-US" sz="1600" b="1" i="0">
                <a:solidFill>
                  <a:srgbClr val="202124"/>
                </a:solidFill>
                <a:effectLst/>
                <a:latin typeface="arial" panose="020B0604020202020204" pitchFamily="34" charset="0"/>
              </a:rPr>
              <a:t>a technique that is used to artificially expand the data-set</a:t>
            </a:r>
            <a:r>
              <a:rPr lang="en-US" sz="1600" b="0" i="0">
                <a:solidFill>
                  <a:srgbClr val="202124"/>
                </a:solidFill>
                <a:effectLst/>
                <a:latin typeface="arial" panose="020B0604020202020204" pitchFamily="34" charset="0"/>
              </a:rPr>
              <a:t>. This is helpful when we are given a data-set with very few data samples. In case of Deep Learning, this situation is bad as the model tends to over-fit when we train it on limited number of data samples.</a:t>
            </a:r>
          </a:p>
          <a:p>
            <a:r>
              <a:rPr lang="en-US" sz="1600">
                <a:solidFill>
                  <a:srgbClr val="202124"/>
                </a:solidFill>
                <a:latin typeface="arial" panose="020B0604020202020204" pitchFamily="34" charset="0"/>
              </a:rPr>
              <a:t>We use both image filtering and image transformations (affine transformations) to expand the dataset.</a:t>
            </a:r>
          </a:p>
          <a:p>
            <a:r>
              <a:rPr lang="en-US" sz="1600">
                <a:solidFill>
                  <a:srgbClr val="202124"/>
                </a:solidFill>
                <a:latin typeface="arial" panose="020B0604020202020204" pitchFamily="34" charset="0"/>
              </a:rPr>
              <a:t>Since we know that the weight sharing property of the CNNs make the network rotation, scale and translational invariant we can easily leverage these transformation methods.</a:t>
            </a:r>
            <a:endParaRPr lang="en-IN" sz="1600"/>
          </a:p>
        </p:txBody>
      </p:sp>
      <p:pic>
        <p:nvPicPr>
          <p:cNvPr id="10242" name="Picture 2" descr="Data Augmentation | How to use Deep Learning when you have Limited Data">
            <a:extLst>
              <a:ext uri="{FF2B5EF4-FFF2-40B4-BE49-F238E27FC236}">
                <a16:creationId xmlns:a16="http://schemas.microsoft.com/office/drawing/2014/main" id="{04738941-0C46-6228-05B2-A73A027C2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184" y="4285443"/>
            <a:ext cx="4082592" cy="206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656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8303-6F09-2C96-298F-EAE7CBCB8254}"/>
              </a:ext>
            </a:extLst>
          </p:cNvPr>
          <p:cNvSpPr>
            <a:spLocks noGrp="1"/>
          </p:cNvSpPr>
          <p:nvPr>
            <p:ph type="title"/>
          </p:nvPr>
        </p:nvSpPr>
        <p:spPr/>
        <p:txBody>
          <a:bodyPr/>
          <a:lstStyle/>
          <a:p>
            <a:r>
              <a:rPr lang="en-IN"/>
              <a:t>Diagnosis of CNNs</a:t>
            </a:r>
          </a:p>
        </p:txBody>
      </p:sp>
      <p:sp>
        <p:nvSpPr>
          <p:cNvPr id="3" name="Content Placeholder 2">
            <a:extLst>
              <a:ext uri="{FF2B5EF4-FFF2-40B4-BE49-F238E27FC236}">
                <a16:creationId xmlns:a16="http://schemas.microsoft.com/office/drawing/2014/main" id="{5635DA37-632A-216E-F7E6-EB22F3DA19E1}"/>
              </a:ext>
            </a:extLst>
          </p:cNvPr>
          <p:cNvSpPr>
            <a:spLocks noGrp="1"/>
          </p:cNvSpPr>
          <p:nvPr>
            <p:ph idx="1"/>
          </p:nvPr>
        </p:nvSpPr>
        <p:spPr/>
        <p:txBody>
          <a:bodyPr>
            <a:normAutofit lnSpcReduction="10000"/>
          </a:bodyPr>
          <a:lstStyle/>
          <a:p>
            <a:pPr marL="457200" indent="-457200">
              <a:buFont typeface="+mj-lt"/>
              <a:buAutoNum type="arabicPeriod"/>
            </a:pPr>
            <a:r>
              <a:rPr lang="en-IN"/>
              <a:t>Use Classification Metrics</a:t>
            </a:r>
          </a:p>
          <a:p>
            <a:pPr marL="457200" indent="-457200">
              <a:buFont typeface="+mj-lt"/>
              <a:buAutoNum type="arabicPeriod"/>
            </a:pPr>
            <a:r>
              <a:rPr lang="en-IN"/>
              <a:t>Observe the high and low probability scores</a:t>
            </a:r>
          </a:p>
          <a:p>
            <a:pPr marL="457200" indent="-457200">
              <a:buFont typeface="+mj-lt"/>
              <a:buAutoNum type="arabicPeriod"/>
            </a:pPr>
            <a:r>
              <a:rPr lang="en-IN"/>
              <a:t>Observe the feature maps</a:t>
            </a:r>
          </a:p>
          <a:p>
            <a:pPr marL="457200" indent="-457200">
              <a:buFont typeface="+mj-lt"/>
              <a:buAutoNum type="arabicPeriod"/>
            </a:pPr>
            <a:r>
              <a:rPr lang="en-IN"/>
              <a:t>Extract the features from the second last layer</a:t>
            </a:r>
          </a:p>
          <a:p>
            <a:pPr marL="457200" indent="-457200">
              <a:buFont typeface="+mj-lt"/>
              <a:buAutoNum type="arabicPeriod"/>
            </a:pPr>
            <a:r>
              <a:rPr lang="en-IN"/>
              <a:t>Perform 2D or 3D plots to visualize them in the x-y(z) coordinate space</a:t>
            </a:r>
          </a:p>
          <a:p>
            <a:pPr marL="749808" lvl="1" indent="-457200">
              <a:buFont typeface="+mj-lt"/>
              <a:buAutoNum type="arabicPeriod"/>
            </a:pPr>
            <a:r>
              <a:rPr lang="en-IN"/>
              <a:t>Requires dimensionality reduction</a:t>
            </a:r>
          </a:p>
          <a:p>
            <a:pPr marL="457200" indent="-457200">
              <a:buFont typeface="+mj-lt"/>
              <a:buAutoNum type="arabicPeriod"/>
            </a:pPr>
            <a:r>
              <a:rPr lang="en-IN"/>
              <a:t>Advanced visualization methods</a:t>
            </a:r>
          </a:p>
          <a:p>
            <a:pPr marL="749808" lvl="1" indent="-457200">
              <a:buFont typeface="+mj-lt"/>
              <a:buAutoNum type="arabicPeriod"/>
            </a:pPr>
            <a:r>
              <a:rPr lang="en-IN"/>
              <a:t>Maximal activated image patches</a:t>
            </a:r>
          </a:p>
          <a:p>
            <a:pPr marL="749808" lvl="1" indent="-457200">
              <a:buFont typeface="+mj-lt"/>
              <a:buAutoNum type="arabicPeriod"/>
            </a:pPr>
            <a:r>
              <a:rPr lang="en-IN"/>
              <a:t>Gradient based class activation maps</a:t>
            </a:r>
          </a:p>
          <a:p>
            <a:endParaRPr lang="en-IN"/>
          </a:p>
        </p:txBody>
      </p:sp>
    </p:spTree>
    <p:extLst>
      <p:ext uri="{BB962C8B-B14F-4D97-AF65-F5344CB8AC3E}">
        <p14:creationId xmlns:p14="http://schemas.microsoft.com/office/powerpoint/2010/main" val="1449839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9AB2-89DF-9ADB-45FB-3F02911F155D}"/>
              </a:ext>
            </a:extLst>
          </p:cNvPr>
          <p:cNvSpPr>
            <a:spLocks noGrp="1"/>
          </p:cNvSpPr>
          <p:nvPr>
            <p:ph type="title"/>
          </p:nvPr>
        </p:nvSpPr>
        <p:spPr/>
        <p:txBody>
          <a:bodyPr/>
          <a:lstStyle/>
          <a:p>
            <a:r>
              <a:rPr lang="en-IN"/>
              <a:t>Neural Networks as Functions</a:t>
            </a:r>
          </a:p>
        </p:txBody>
      </p:sp>
      <p:pic>
        <p:nvPicPr>
          <p:cNvPr id="4098" name="Picture 2" descr="Function in Math - JavaTpoint">
            <a:extLst>
              <a:ext uri="{FF2B5EF4-FFF2-40B4-BE49-F238E27FC236}">
                <a16:creationId xmlns:a16="http://schemas.microsoft.com/office/drawing/2014/main" id="{B0610EC6-874F-B5E6-6627-36A9827A9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799" y="2559083"/>
            <a:ext cx="27622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unction | Definition, Types, Examples, &amp; Facts | Britannica">
            <a:extLst>
              <a:ext uri="{FF2B5EF4-FFF2-40B4-BE49-F238E27FC236}">
                <a16:creationId xmlns:a16="http://schemas.microsoft.com/office/drawing/2014/main" id="{167A65C8-D6B8-737B-DFBA-BA8CF72BB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2559083"/>
            <a:ext cx="325755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Quadratic Functions and Their Graphs">
            <a:extLst>
              <a:ext uri="{FF2B5EF4-FFF2-40B4-BE49-F238E27FC236}">
                <a16:creationId xmlns:a16="http://schemas.microsoft.com/office/drawing/2014/main" id="{C174F897-92A8-C343-277C-A549D3B4B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5097" y="2855136"/>
            <a:ext cx="4326903" cy="175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32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9AB2-89DF-9ADB-45FB-3F02911F155D}"/>
              </a:ext>
            </a:extLst>
          </p:cNvPr>
          <p:cNvSpPr>
            <a:spLocks noGrp="1"/>
          </p:cNvSpPr>
          <p:nvPr>
            <p:ph type="title"/>
          </p:nvPr>
        </p:nvSpPr>
        <p:spPr/>
        <p:txBody>
          <a:bodyPr/>
          <a:lstStyle/>
          <a:p>
            <a:r>
              <a:rPr lang="en-IN"/>
              <a:t>Neural Networks as Functions</a:t>
            </a:r>
          </a:p>
        </p:txBody>
      </p:sp>
      <p:pic>
        <p:nvPicPr>
          <p:cNvPr id="4098" name="Picture 2" descr="Function in Math - JavaTpoint">
            <a:extLst>
              <a:ext uri="{FF2B5EF4-FFF2-40B4-BE49-F238E27FC236}">
                <a16:creationId xmlns:a16="http://schemas.microsoft.com/office/drawing/2014/main" id="{B0610EC6-874F-B5E6-6627-36A9827A9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799" y="2559083"/>
            <a:ext cx="27622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unction | Definition, Types, Examples, &amp; Facts | Britannica">
            <a:extLst>
              <a:ext uri="{FF2B5EF4-FFF2-40B4-BE49-F238E27FC236}">
                <a16:creationId xmlns:a16="http://schemas.microsoft.com/office/drawing/2014/main" id="{167A65C8-D6B8-737B-DFBA-BA8CF72BB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2559083"/>
            <a:ext cx="325755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Quadratic Functions and Their Graphs">
            <a:extLst>
              <a:ext uri="{FF2B5EF4-FFF2-40B4-BE49-F238E27FC236}">
                <a16:creationId xmlns:a16="http://schemas.microsoft.com/office/drawing/2014/main" id="{C174F897-92A8-C343-277C-A549D3B4B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5097" y="2855136"/>
            <a:ext cx="4326903" cy="17510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54AE9B-B39D-61C6-9AB6-EA4842B1856E}"/>
              </a:ext>
            </a:extLst>
          </p:cNvPr>
          <p:cNvSpPr txBox="1"/>
          <p:nvPr/>
        </p:nvSpPr>
        <p:spPr>
          <a:xfrm>
            <a:off x="2049387" y="5545919"/>
            <a:ext cx="9106293" cy="646331"/>
          </a:xfrm>
          <a:prstGeom prst="rect">
            <a:avLst/>
          </a:prstGeom>
          <a:noFill/>
        </p:spPr>
        <p:txBody>
          <a:bodyPr wrap="square" rtlCol="0">
            <a:spAutoFit/>
          </a:bodyPr>
          <a:lstStyle/>
          <a:p>
            <a:r>
              <a:rPr lang="en-IN" b="1"/>
              <a:t>Note:</a:t>
            </a:r>
            <a:r>
              <a:rPr lang="en-IN"/>
              <a:t> Neural Networks are nothing but trainable parametric non linear functions. The complexity of the function depends on the number of layers of the neural network</a:t>
            </a:r>
          </a:p>
        </p:txBody>
      </p:sp>
    </p:spTree>
    <p:extLst>
      <p:ext uri="{BB962C8B-B14F-4D97-AF65-F5344CB8AC3E}">
        <p14:creationId xmlns:p14="http://schemas.microsoft.com/office/powerpoint/2010/main" val="608391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D742-AF78-C9BE-5AA8-B2287E296BA4}"/>
              </a:ext>
            </a:extLst>
          </p:cNvPr>
          <p:cNvSpPr>
            <a:spLocks noGrp="1"/>
          </p:cNvSpPr>
          <p:nvPr>
            <p:ph type="title"/>
          </p:nvPr>
        </p:nvSpPr>
        <p:spPr/>
        <p:txBody>
          <a:bodyPr/>
          <a:lstStyle/>
          <a:p>
            <a:r>
              <a:rPr lang="en-IN"/>
              <a:t>Overfitting in Neural Nets</a:t>
            </a:r>
          </a:p>
        </p:txBody>
      </p:sp>
      <p:sp>
        <p:nvSpPr>
          <p:cNvPr id="3" name="Content Placeholder 2">
            <a:extLst>
              <a:ext uri="{FF2B5EF4-FFF2-40B4-BE49-F238E27FC236}">
                <a16:creationId xmlns:a16="http://schemas.microsoft.com/office/drawing/2014/main" id="{72DA4B9A-2D1A-DA55-D9F4-89B67D44059F}"/>
              </a:ext>
            </a:extLst>
          </p:cNvPr>
          <p:cNvSpPr>
            <a:spLocks noGrp="1"/>
          </p:cNvSpPr>
          <p:nvPr>
            <p:ph idx="1"/>
          </p:nvPr>
        </p:nvSpPr>
        <p:spPr/>
        <p:txBody>
          <a:bodyPr>
            <a:normAutofit lnSpcReduction="10000"/>
          </a:bodyPr>
          <a:lstStyle/>
          <a:p>
            <a:r>
              <a:rPr lang="en-IN"/>
              <a:t>What happens when a function is overtrained on same instances of data ? It overfits on those values and fails to generalize on new instances of data.</a:t>
            </a:r>
          </a:p>
          <a:p>
            <a:r>
              <a:rPr lang="en-IN"/>
              <a:t>Solution: -</a:t>
            </a:r>
          </a:p>
          <a:p>
            <a:pPr marL="457200" indent="-457200">
              <a:buFont typeface="+mj-lt"/>
              <a:buAutoNum type="arabicPeriod"/>
            </a:pPr>
            <a:r>
              <a:rPr lang="en-IN"/>
              <a:t>Regularization</a:t>
            </a:r>
          </a:p>
          <a:p>
            <a:pPr marL="749808" lvl="1" indent="-457200">
              <a:buFont typeface="+mj-lt"/>
              <a:buAutoNum type="arabicPeriod"/>
            </a:pPr>
            <a:r>
              <a:rPr lang="en-IN"/>
              <a:t>L1 and L2, </a:t>
            </a:r>
            <a:r>
              <a:rPr lang="en-IN" err="1"/>
              <a:t>ElasticNet</a:t>
            </a:r>
            <a:endParaRPr lang="en-IN"/>
          </a:p>
          <a:p>
            <a:pPr marL="749808" lvl="1" indent="-457200">
              <a:buFont typeface="+mj-lt"/>
              <a:buAutoNum type="arabicPeriod"/>
            </a:pPr>
            <a:r>
              <a:rPr lang="en-IN"/>
              <a:t>Dropout</a:t>
            </a:r>
          </a:p>
          <a:p>
            <a:pPr marL="457200" indent="-457200">
              <a:buFont typeface="+mj-lt"/>
              <a:buAutoNum type="arabicPeriod"/>
            </a:pPr>
            <a:r>
              <a:rPr lang="en-IN"/>
              <a:t>Addressing the difference in data distributions</a:t>
            </a:r>
          </a:p>
          <a:p>
            <a:pPr marL="457200" indent="-457200">
              <a:buFont typeface="+mj-lt"/>
              <a:buAutoNum type="arabicPeriod"/>
            </a:pPr>
            <a:r>
              <a:rPr lang="en-IN"/>
              <a:t>Adding more data (diverse kind not the repeated instances)</a:t>
            </a:r>
          </a:p>
          <a:p>
            <a:pPr marL="457200" indent="-457200">
              <a:buFont typeface="+mj-lt"/>
              <a:buAutoNum type="arabicPeriod"/>
            </a:pPr>
            <a:r>
              <a:rPr lang="en-IN"/>
              <a:t>Stop being greedy and stop the training a little earlier</a:t>
            </a:r>
          </a:p>
        </p:txBody>
      </p:sp>
    </p:spTree>
    <p:extLst>
      <p:ext uri="{BB962C8B-B14F-4D97-AF65-F5344CB8AC3E}">
        <p14:creationId xmlns:p14="http://schemas.microsoft.com/office/powerpoint/2010/main" val="4202220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0C6B-F919-17BE-AF88-618368870F86}"/>
              </a:ext>
            </a:extLst>
          </p:cNvPr>
          <p:cNvSpPr>
            <a:spLocks noGrp="1"/>
          </p:cNvSpPr>
          <p:nvPr>
            <p:ph type="title"/>
          </p:nvPr>
        </p:nvSpPr>
        <p:spPr/>
        <p:txBody>
          <a:bodyPr/>
          <a:lstStyle/>
          <a:p>
            <a:r>
              <a:rPr lang="en-IN"/>
              <a:t>Dropout</a:t>
            </a:r>
          </a:p>
        </p:txBody>
      </p:sp>
      <p:sp>
        <p:nvSpPr>
          <p:cNvPr id="3" name="Content Placeholder 2">
            <a:extLst>
              <a:ext uri="{FF2B5EF4-FFF2-40B4-BE49-F238E27FC236}">
                <a16:creationId xmlns:a16="http://schemas.microsoft.com/office/drawing/2014/main" id="{96FCF4A7-02F9-3FC5-E327-F1BD66D9F9F7}"/>
              </a:ext>
            </a:extLst>
          </p:cNvPr>
          <p:cNvSpPr>
            <a:spLocks noGrp="1"/>
          </p:cNvSpPr>
          <p:nvPr>
            <p:ph idx="1"/>
          </p:nvPr>
        </p:nvSpPr>
        <p:spPr/>
        <p:txBody>
          <a:bodyPr>
            <a:normAutofit/>
          </a:bodyPr>
          <a:lstStyle/>
          <a:p>
            <a:r>
              <a:rPr lang="en-US" sz="1600" b="0">
                <a:solidFill>
                  <a:srgbClr val="292929"/>
                </a:solidFill>
                <a:effectLst/>
                <a:latin typeface="source-serif-pro"/>
              </a:rPr>
              <a:t>The term “dropout” refers to dropping out the nodes (input and hidden layer) in a neural network. All the forward and backwards connections with a dropped node are temporarily removed, thus creating a new network architecture out of the parent network. The nodes are dropped by a dropout probability of p. E.g. if a hidden layer has 8 neurons and the dropout rate p is 0.5, then 4 neurons will be randomly dropped of from that hidden layer.</a:t>
            </a:r>
          </a:p>
          <a:p>
            <a:r>
              <a:rPr lang="en-US" sz="1600">
                <a:solidFill>
                  <a:srgbClr val="292929"/>
                </a:solidFill>
                <a:latin typeface="source-serif-pro"/>
              </a:rPr>
              <a:t>Another way to think of it is to realize that a unique neural net is generated at each training step. The final neural network during the inference time will be nothing but the average ensemble of these smaller reduced neural nets. It has the same intuition as Random Forest.</a:t>
            </a:r>
            <a:endParaRPr lang="en-IN" sz="1600"/>
          </a:p>
        </p:txBody>
      </p:sp>
      <p:pic>
        <p:nvPicPr>
          <p:cNvPr id="5122" name="Picture 2" descr="Dropout in Deep Learning">
            <a:extLst>
              <a:ext uri="{FF2B5EF4-FFF2-40B4-BE49-F238E27FC236}">
                <a16:creationId xmlns:a16="http://schemas.microsoft.com/office/drawing/2014/main" id="{9E7C2A17-189E-A534-E810-0AFA4DB10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1518" y="4488919"/>
            <a:ext cx="3328963" cy="175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091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0C6B-F919-17BE-AF88-618368870F86}"/>
              </a:ext>
            </a:extLst>
          </p:cNvPr>
          <p:cNvSpPr>
            <a:spLocks noGrp="1"/>
          </p:cNvSpPr>
          <p:nvPr>
            <p:ph type="title"/>
          </p:nvPr>
        </p:nvSpPr>
        <p:spPr/>
        <p:txBody>
          <a:bodyPr/>
          <a:lstStyle/>
          <a:p>
            <a:r>
              <a:rPr lang="en-IN"/>
              <a:t>Dropout</a:t>
            </a:r>
          </a:p>
        </p:txBody>
      </p:sp>
      <p:sp>
        <p:nvSpPr>
          <p:cNvPr id="3" name="Content Placeholder 2">
            <a:extLst>
              <a:ext uri="{FF2B5EF4-FFF2-40B4-BE49-F238E27FC236}">
                <a16:creationId xmlns:a16="http://schemas.microsoft.com/office/drawing/2014/main" id="{96FCF4A7-02F9-3FC5-E327-F1BD66D9F9F7}"/>
              </a:ext>
            </a:extLst>
          </p:cNvPr>
          <p:cNvSpPr>
            <a:spLocks noGrp="1"/>
          </p:cNvSpPr>
          <p:nvPr>
            <p:ph idx="1"/>
          </p:nvPr>
        </p:nvSpPr>
        <p:spPr/>
        <p:txBody>
          <a:bodyPr>
            <a:normAutofit/>
          </a:bodyPr>
          <a:lstStyle/>
          <a:p>
            <a:r>
              <a:rPr lang="en-IN" sz="1600"/>
              <a:t>Dropout solves the problem of overfitting which is prominently caused by the problem of co-adaptation.</a:t>
            </a:r>
          </a:p>
          <a:p>
            <a:r>
              <a:rPr lang="en-US" sz="1600" b="0" i="0">
                <a:solidFill>
                  <a:srgbClr val="292929"/>
                </a:solidFill>
                <a:effectLst/>
              </a:rPr>
              <a:t>In neural network, co-adaptation means that some neurons are highly dependent on others. If those independent neurons receive “bad” inputs, then the dependent neurons can be affected as well, and ultimately it can significantly alter the model performance, which is what might happen with overfitting.</a:t>
            </a:r>
            <a:endParaRPr lang="en-IN" sz="1800"/>
          </a:p>
        </p:txBody>
      </p:sp>
      <p:pic>
        <p:nvPicPr>
          <p:cNvPr id="5122" name="Picture 2" descr="Dropout in Deep Learning">
            <a:extLst>
              <a:ext uri="{FF2B5EF4-FFF2-40B4-BE49-F238E27FC236}">
                <a16:creationId xmlns:a16="http://schemas.microsoft.com/office/drawing/2014/main" id="{9E7C2A17-189E-A534-E810-0AFA4DB10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476" y="3988646"/>
            <a:ext cx="3328963" cy="175101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B79FC6D-BBF5-643C-43FC-71D447B3F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64"/>
          <a:stretch/>
        </p:blipFill>
        <p:spPr bwMode="auto">
          <a:xfrm>
            <a:off x="6413363" y="3744267"/>
            <a:ext cx="2827431" cy="223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525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0C6B-F919-17BE-AF88-618368870F86}"/>
              </a:ext>
            </a:extLst>
          </p:cNvPr>
          <p:cNvSpPr>
            <a:spLocks noGrp="1"/>
          </p:cNvSpPr>
          <p:nvPr>
            <p:ph type="title"/>
          </p:nvPr>
        </p:nvSpPr>
        <p:spPr/>
        <p:txBody>
          <a:bodyPr>
            <a:normAutofit/>
          </a:bodyPr>
          <a:lstStyle/>
          <a:p>
            <a:r>
              <a:rPr lang="en-IN" sz="4400"/>
              <a:t>Dropout During Inference (Test/Val)</a:t>
            </a:r>
          </a:p>
        </p:txBody>
      </p:sp>
      <p:sp>
        <p:nvSpPr>
          <p:cNvPr id="3" name="Content Placeholder 2">
            <a:extLst>
              <a:ext uri="{FF2B5EF4-FFF2-40B4-BE49-F238E27FC236}">
                <a16:creationId xmlns:a16="http://schemas.microsoft.com/office/drawing/2014/main" id="{96FCF4A7-02F9-3FC5-E327-F1BD66D9F9F7}"/>
              </a:ext>
            </a:extLst>
          </p:cNvPr>
          <p:cNvSpPr>
            <a:spLocks noGrp="1"/>
          </p:cNvSpPr>
          <p:nvPr>
            <p:ph idx="1"/>
          </p:nvPr>
        </p:nvSpPr>
        <p:spPr/>
        <p:txBody>
          <a:bodyPr/>
          <a:lstStyle/>
          <a:p>
            <a:r>
              <a:rPr lang="en-IN"/>
              <a:t>During inference (testing/validation) dropout layer is not used. This means that we consider all the neurons of the original/parent neural network. But due to this the final weights of the neural network will be larger than expected. Therefore the weights are scaled by multiplying p the dropout rate with the weights for each unique neurons dropped out neural network and then summed together to get the final weights of the neural network at inference time.</a:t>
            </a:r>
          </a:p>
        </p:txBody>
      </p:sp>
      <p:pic>
        <p:nvPicPr>
          <p:cNvPr id="5122" name="Picture 2" descr="Dropout in Deep Learning">
            <a:extLst>
              <a:ext uri="{FF2B5EF4-FFF2-40B4-BE49-F238E27FC236}">
                <a16:creationId xmlns:a16="http://schemas.microsoft.com/office/drawing/2014/main" id="{9E7C2A17-189E-A534-E810-0AFA4DB10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994" y="3890080"/>
            <a:ext cx="4064253" cy="213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44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BBB0E-D0A6-CE4C-7495-C4628038F390}"/>
              </a:ext>
            </a:extLst>
          </p:cNvPr>
          <p:cNvSpPr>
            <a:spLocks noGrp="1"/>
          </p:cNvSpPr>
          <p:nvPr>
            <p:ph type="title"/>
          </p:nvPr>
        </p:nvSpPr>
        <p:spPr/>
        <p:txBody>
          <a:bodyPr>
            <a:normAutofit/>
          </a:bodyPr>
          <a:lstStyle/>
          <a:p>
            <a:r>
              <a:rPr lang="en-IN" sz="4000"/>
              <a:t>Why Feature Scaling is Important ?</a:t>
            </a:r>
          </a:p>
        </p:txBody>
      </p:sp>
      <p:sp>
        <p:nvSpPr>
          <p:cNvPr id="3" name="Content Placeholder 2">
            <a:extLst>
              <a:ext uri="{FF2B5EF4-FFF2-40B4-BE49-F238E27FC236}">
                <a16:creationId xmlns:a16="http://schemas.microsoft.com/office/drawing/2014/main" id="{1B9FC9F7-FC58-CE31-2772-2F5BBC7F167C}"/>
              </a:ext>
            </a:extLst>
          </p:cNvPr>
          <p:cNvSpPr>
            <a:spLocks noGrp="1"/>
          </p:cNvSpPr>
          <p:nvPr>
            <p:ph idx="1"/>
          </p:nvPr>
        </p:nvSpPr>
        <p:spPr/>
        <p:txBody>
          <a:bodyPr>
            <a:normAutofit fontScale="92500" lnSpcReduction="20000"/>
          </a:bodyPr>
          <a:lstStyle/>
          <a:p>
            <a:r>
              <a:rPr lang="en-IN"/>
              <a:t>We need </a:t>
            </a:r>
            <a:r>
              <a:rPr lang="en-IN" b="1"/>
              <a:t>input feature scaling</a:t>
            </a:r>
            <a:r>
              <a:rPr lang="en-IN"/>
              <a:t> in parametric methods like neural networks because the parameters descend quickly on smaller homogeneous scales and slowly on larger heterogeneous scales.</a:t>
            </a:r>
          </a:p>
          <a:p>
            <a:endParaRPr lang="en-IN"/>
          </a:p>
          <a:p>
            <a:endParaRPr lang="en-IN"/>
          </a:p>
          <a:p>
            <a:endParaRPr lang="en-IN"/>
          </a:p>
          <a:p>
            <a:endParaRPr lang="en-IN"/>
          </a:p>
          <a:p>
            <a:endParaRPr lang="en-IN"/>
          </a:p>
          <a:p>
            <a:endParaRPr lang="en-IN"/>
          </a:p>
          <a:p>
            <a:r>
              <a:rPr lang="en-IN"/>
              <a:t>But what about the scales of features of the hidden layers of the neural network ?</a:t>
            </a:r>
          </a:p>
        </p:txBody>
      </p:sp>
      <p:pic>
        <p:nvPicPr>
          <p:cNvPr id="1030" name="Picture 6" descr="Feature Scaling- Why it is required? | by Rahul's Blog | Medium">
            <a:extLst>
              <a:ext uri="{FF2B5EF4-FFF2-40B4-BE49-F238E27FC236}">
                <a16:creationId xmlns:a16="http://schemas.microsoft.com/office/drawing/2014/main" id="{82083AC7-2DAF-13AD-C128-3D65BDC1C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883" y="2971603"/>
            <a:ext cx="3710233" cy="209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548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D853A-466A-5F5A-73EA-16230C78FC5B}"/>
              </a:ext>
            </a:extLst>
          </p:cNvPr>
          <p:cNvSpPr>
            <a:spLocks noGrp="1"/>
          </p:cNvSpPr>
          <p:nvPr>
            <p:ph type="ctrTitle"/>
          </p:nvPr>
        </p:nvSpPr>
        <p:spPr/>
        <p:txBody>
          <a:bodyPr>
            <a:normAutofit/>
          </a:bodyPr>
          <a:lstStyle/>
          <a:p>
            <a:r>
              <a:rPr lang="en-IN" sz="6600"/>
              <a:t>The Deep Learning Era</a:t>
            </a:r>
          </a:p>
        </p:txBody>
      </p:sp>
    </p:spTree>
    <p:extLst>
      <p:ext uri="{BB962C8B-B14F-4D97-AF65-F5344CB8AC3E}">
        <p14:creationId xmlns:p14="http://schemas.microsoft.com/office/powerpoint/2010/main" val="1493831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93E7-8BFF-C6C7-7D07-9E9B1A35B33F}"/>
              </a:ext>
            </a:extLst>
          </p:cNvPr>
          <p:cNvSpPr>
            <a:spLocks noGrp="1"/>
          </p:cNvSpPr>
          <p:nvPr>
            <p:ph type="title"/>
          </p:nvPr>
        </p:nvSpPr>
        <p:spPr>
          <a:xfrm>
            <a:off x="1284657" y="261619"/>
            <a:ext cx="10058400" cy="1450757"/>
          </a:xfrm>
        </p:spPr>
        <p:txBody>
          <a:bodyPr/>
          <a:lstStyle/>
          <a:p>
            <a:r>
              <a:rPr lang="en-IN"/>
              <a:t>Internal Covariate Shift</a:t>
            </a:r>
          </a:p>
        </p:txBody>
      </p:sp>
      <p:sp>
        <p:nvSpPr>
          <p:cNvPr id="3" name="Content Placeholder 2">
            <a:extLst>
              <a:ext uri="{FF2B5EF4-FFF2-40B4-BE49-F238E27FC236}">
                <a16:creationId xmlns:a16="http://schemas.microsoft.com/office/drawing/2014/main" id="{B2A9118A-2463-C4D6-9577-DC22DFD6AA2A}"/>
              </a:ext>
            </a:extLst>
          </p:cNvPr>
          <p:cNvSpPr>
            <a:spLocks noGrp="1"/>
          </p:cNvSpPr>
          <p:nvPr>
            <p:ph idx="1"/>
          </p:nvPr>
        </p:nvSpPr>
        <p:spPr/>
        <p:txBody>
          <a:bodyPr/>
          <a:lstStyle/>
          <a:p>
            <a:pPr>
              <a:buFont typeface="Arial" panose="020B0604020202020204" pitchFamily="34" charset="0"/>
              <a:buChar char="•"/>
            </a:pPr>
            <a:r>
              <a:rPr lang="en-IN"/>
              <a:t> “</a:t>
            </a:r>
            <a:r>
              <a:rPr lang="en-US" b="0" i="0">
                <a:effectLst/>
                <a:latin typeface="athelas"/>
              </a:rPr>
              <a:t>We define Internal Covariate Shift as the change in the distribution of network activations due to the change in network parameters during training.” – Authors of </a:t>
            </a:r>
            <a:r>
              <a:rPr lang="en-US" b="1" i="0">
                <a:effectLst/>
                <a:latin typeface="athelas"/>
              </a:rPr>
              <a:t>Batch Normalization: Accelerating Deep Network Training by Reducing Internal Covariate Shift.</a:t>
            </a:r>
          </a:p>
          <a:p>
            <a:pPr>
              <a:buFont typeface="Arial" panose="020B0604020202020204" pitchFamily="34" charset="0"/>
              <a:buChar char="•"/>
            </a:pPr>
            <a:r>
              <a:rPr lang="en-US" b="0" i="0">
                <a:solidFill>
                  <a:srgbClr val="000000"/>
                </a:solidFill>
                <a:effectLst/>
                <a:latin typeface="athelas"/>
              </a:rPr>
              <a:t> In neural networks, the output of the first layer feeds into the second layer, the output of the second layer feeds into the third, and so on. When the parameters of a layer change, so does the distribution of inputs to subsequent layers.</a:t>
            </a:r>
          </a:p>
          <a:p>
            <a:pPr>
              <a:buFont typeface="Arial" panose="020B0604020202020204" pitchFamily="34" charset="0"/>
              <a:buChar char="•"/>
            </a:pPr>
            <a:r>
              <a:rPr lang="en-US">
                <a:solidFill>
                  <a:srgbClr val="000000"/>
                </a:solidFill>
                <a:latin typeface="athelas"/>
              </a:rPr>
              <a:t> </a:t>
            </a:r>
            <a:r>
              <a:rPr lang="en-US" b="0" i="0">
                <a:solidFill>
                  <a:srgbClr val="000000"/>
                </a:solidFill>
                <a:effectLst/>
                <a:latin typeface="athelas"/>
              </a:rPr>
              <a:t>These shifts in input distributions known as </a:t>
            </a:r>
            <a:r>
              <a:rPr lang="en-US" b="1" i="0">
                <a:solidFill>
                  <a:srgbClr val="000000"/>
                </a:solidFill>
                <a:effectLst/>
                <a:latin typeface="athelas"/>
              </a:rPr>
              <a:t>Internal Covariate Shifts</a:t>
            </a:r>
            <a:r>
              <a:rPr lang="en-US" b="0" i="0">
                <a:solidFill>
                  <a:srgbClr val="000000"/>
                </a:solidFill>
                <a:effectLst/>
                <a:latin typeface="athelas"/>
              </a:rPr>
              <a:t> can be problematic for neural networks, especially deep neural networks that could have a large number of layers.</a:t>
            </a:r>
            <a:endParaRPr lang="en-US" b="1" i="0">
              <a:effectLst/>
              <a:latin typeface="athelas"/>
            </a:endParaRPr>
          </a:p>
          <a:p>
            <a:endParaRPr lang="en-IN"/>
          </a:p>
        </p:txBody>
      </p:sp>
    </p:spTree>
    <p:extLst>
      <p:ext uri="{BB962C8B-B14F-4D97-AF65-F5344CB8AC3E}">
        <p14:creationId xmlns:p14="http://schemas.microsoft.com/office/powerpoint/2010/main" val="452139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0CC94-9A36-715D-D38A-47BEE310000F}"/>
              </a:ext>
            </a:extLst>
          </p:cNvPr>
          <p:cNvSpPr>
            <a:spLocks noGrp="1"/>
          </p:cNvSpPr>
          <p:nvPr>
            <p:ph type="title"/>
          </p:nvPr>
        </p:nvSpPr>
        <p:spPr/>
        <p:txBody>
          <a:bodyPr>
            <a:normAutofit/>
          </a:bodyPr>
          <a:lstStyle/>
          <a:p>
            <a:r>
              <a:rPr lang="en-IN" sz="4400"/>
              <a:t>Example of Internal Covariate Shift</a:t>
            </a:r>
          </a:p>
        </p:txBody>
      </p:sp>
      <p:sp>
        <p:nvSpPr>
          <p:cNvPr id="3" name="Content Placeholder 2">
            <a:extLst>
              <a:ext uri="{FF2B5EF4-FFF2-40B4-BE49-F238E27FC236}">
                <a16:creationId xmlns:a16="http://schemas.microsoft.com/office/drawing/2014/main" id="{F5CBA2D1-DFCA-AAA4-F6C8-3ED78696EED8}"/>
              </a:ext>
            </a:extLst>
          </p:cNvPr>
          <p:cNvSpPr>
            <a:spLocks noGrp="1"/>
          </p:cNvSpPr>
          <p:nvPr>
            <p:ph idx="1"/>
          </p:nvPr>
        </p:nvSpPr>
        <p:spPr/>
        <p:txBody>
          <a:bodyPr vert="horz" lIns="0" tIns="45720" rIns="0" bIns="45720" rtlCol="0" anchor="t">
            <a:normAutofit/>
          </a:bodyPr>
          <a:lstStyle/>
          <a:p>
            <a:r>
              <a:rPr lang="en-US" sz="1400" b="0" i="0">
                <a:solidFill>
                  <a:srgbClr val="222222"/>
                </a:solidFill>
                <a:effectLst/>
                <a:latin typeface="Lato"/>
                <a:ea typeface="Lato"/>
                <a:cs typeface="Lato"/>
              </a:rPr>
              <a:t>Lets say we are solving </a:t>
            </a:r>
            <a:r>
              <a:rPr lang="en-US" sz="1400">
                <a:solidFill>
                  <a:srgbClr val="222222"/>
                </a:solidFill>
                <a:latin typeface="Lato"/>
                <a:ea typeface="Lato"/>
                <a:cs typeface="Lato"/>
              </a:rPr>
              <a:t>a binary classification problem of Dogs vs……. Not Dogs ?</a:t>
            </a:r>
            <a:endParaRPr lang="en-US" sz="1400" b="0" i="0">
              <a:solidFill>
                <a:srgbClr val="222222"/>
              </a:solidFill>
              <a:effectLst/>
              <a:latin typeface="Lato"/>
              <a:ea typeface="Lato"/>
              <a:cs typeface="Lato"/>
            </a:endParaRPr>
          </a:p>
          <a:p>
            <a:r>
              <a:rPr lang="en-US" sz="1400" b="0" i="0">
                <a:solidFill>
                  <a:srgbClr val="222222"/>
                </a:solidFill>
                <a:effectLst/>
                <a:latin typeface="Lato"/>
                <a:ea typeface="Lato"/>
                <a:cs typeface="Lato"/>
              </a:rPr>
              <a:t>Let’s say we have the images of white dogs only in a certain batch, these images will have certain distribution as well. Using these images model will update its parameters.</a:t>
            </a:r>
          </a:p>
          <a:p>
            <a:r>
              <a:rPr lang="en-US" sz="1400" b="0" i="0">
                <a:solidFill>
                  <a:srgbClr val="222222"/>
                </a:solidFill>
                <a:effectLst/>
                <a:latin typeface="Lato"/>
                <a:ea typeface="Lato"/>
                <a:cs typeface="Lato"/>
              </a:rPr>
              <a:t>Later </a:t>
            </a:r>
            <a:r>
              <a:rPr lang="en-US" sz="1400">
                <a:solidFill>
                  <a:srgbClr val="222222"/>
                </a:solidFill>
                <a:latin typeface="Lato"/>
                <a:ea typeface="Lato"/>
                <a:cs typeface="Lato"/>
              </a:rPr>
              <a:t>when we introduce a new set of images consisting of not white dogs,  they will have a different distribution from the previous images.</a:t>
            </a:r>
            <a:endParaRPr lang="en-US" sz="1400" b="0" i="0">
              <a:solidFill>
                <a:srgbClr val="222222"/>
              </a:solidFill>
              <a:effectLst/>
              <a:latin typeface="Lato"/>
              <a:ea typeface="Lato"/>
              <a:cs typeface="Lato"/>
            </a:endParaRPr>
          </a:p>
          <a:p>
            <a:endParaRPr lang="en-IN" sz="1400"/>
          </a:p>
        </p:txBody>
      </p:sp>
      <p:pic>
        <p:nvPicPr>
          <p:cNvPr id="3074" name="Picture 2" descr="Internal covariate shift batch normalization">
            <a:extLst>
              <a:ext uri="{FF2B5EF4-FFF2-40B4-BE49-F238E27FC236}">
                <a16:creationId xmlns:a16="http://schemas.microsoft.com/office/drawing/2014/main" id="{E20EA971-B321-39AF-173F-FA25B2DD3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924" y="3921551"/>
            <a:ext cx="1849102" cy="23183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ernal covariate shift">
            <a:extLst>
              <a:ext uri="{FF2B5EF4-FFF2-40B4-BE49-F238E27FC236}">
                <a16:creationId xmlns:a16="http://schemas.microsoft.com/office/drawing/2014/main" id="{B260AC7F-F9EB-C81C-1124-6CB1E2E39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26854"/>
            <a:ext cx="3984837" cy="23130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C2F796-A24B-47A1-1A65-6719D2A35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8374" y="4468305"/>
            <a:ext cx="1127680" cy="1503574"/>
          </a:xfrm>
          <a:prstGeom prst="rect">
            <a:avLst/>
          </a:prstGeom>
        </p:spPr>
      </p:pic>
      <p:pic>
        <p:nvPicPr>
          <p:cNvPr id="9" name="Picture 8">
            <a:extLst>
              <a:ext uri="{FF2B5EF4-FFF2-40B4-BE49-F238E27FC236}">
                <a16:creationId xmlns:a16="http://schemas.microsoft.com/office/drawing/2014/main" id="{B3DE44DF-8164-0D9E-CF21-71B9929A70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6471" y="4520183"/>
            <a:ext cx="683432" cy="1451696"/>
          </a:xfrm>
          <a:prstGeom prst="rect">
            <a:avLst/>
          </a:prstGeom>
        </p:spPr>
      </p:pic>
      <p:sp>
        <p:nvSpPr>
          <p:cNvPr id="10" name="TextBox 9">
            <a:extLst>
              <a:ext uri="{FF2B5EF4-FFF2-40B4-BE49-F238E27FC236}">
                <a16:creationId xmlns:a16="http://schemas.microsoft.com/office/drawing/2014/main" id="{2EA59ECD-28F7-48EB-88C1-11636DE7D891}"/>
              </a:ext>
            </a:extLst>
          </p:cNvPr>
          <p:cNvSpPr txBox="1"/>
          <p:nvPr/>
        </p:nvSpPr>
        <p:spPr>
          <a:xfrm>
            <a:off x="4139962" y="3921551"/>
            <a:ext cx="1849102" cy="523220"/>
          </a:xfrm>
          <a:prstGeom prst="rect">
            <a:avLst/>
          </a:prstGeom>
          <a:noFill/>
        </p:spPr>
        <p:txBody>
          <a:bodyPr wrap="square" rtlCol="0">
            <a:spAutoFit/>
          </a:bodyPr>
          <a:lstStyle/>
          <a:p>
            <a:r>
              <a:rPr lang="en-IN" sz="1400" b="1"/>
              <a:t>Hope:</a:t>
            </a:r>
            <a:r>
              <a:rPr lang="en-IN" sz="1400"/>
              <a:t> *</a:t>
            </a:r>
            <a:r>
              <a:rPr lang="en-IN" sz="1400" err="1"/>
              <a:t>hemk</a:t>
            </a:r>
            <a:r>
              <a:rPr lang="en-IN" sz="1400"/>
              <a:t> I is part of </a:t>
            </a:r>
            <a:r>
              <a:rPr lang="en-IN" sz="1400" err="1"/>
              <a:t>distribn</a:t>
            </a:r>
            <a:r>
              <a:rPr lang="en-IN" sz="1400"/>
              <a:t>*</a:t>
            </a:r>
          </a:p>
        </p:txBody>
      </p:sp>
      <p:sp>
        <p:nvSpPr>
          <p:cNvPr id="12" name="TextBox 11">
            <a:extLst>
              <a:ext uri="{FF2B5EF4-FFF2-40B4-BE49-F238E27FC236}">
                <a16:creationId xmlns:a16="http://schemas.microsoft.com/office/drawing/2014/main" id="{AE3B87C5-EFEB-1EAD-EB7D-112143058F4F}"/>
              </a:ext>
            </a:extLst>
          </p:cNvPr>
          <p:cNvSpPr txBox="1"/>
          <p:nvPr/>
        </p:nvSpPr>
        <p:spPr>
          <a:xfrm>
            <a:off x="10008076" y="3780010"/>
            <a:ext cx="2029313" cy="738664"/>
          </a:xfrm>
          <a:prstGeom prst="rect">
            <a:avLst/>
          </a:prstGeom>
          <a:noFill/>
        </p:spPr>
        <p:txBody>
          <a:bodyPr wrap="square">
            <a:spAutoFit/>
          </a:bodyPr>
          <a:lstStyle/>
          <a:p>
            <a:r>
              <a:rPr lang="en-IN" sz="1400" b="1"/>
              <a:t>Coco:</a:t>
            </a:r>
            <a:r>
              <a:rPr lang="en-IN" sz="1400"/>
              <a:t> *</a:t>
            </a:r>
            <a:r>
              <a:rPr lang="en-IN" sz="1400" err="1"/>
              <a:t>wut</a:t>
            </a:r>
            <a:r>
              <a:rPr lang="en-IN" sz="1400"/>
              <a:t> the </a:t>
            </a:r>
            <a:r>
              <a:rPr lang="en-IN" sz="1400" err="1"/>
              <a:t>floof</a:t>
            </a:r>
            <a:r>
              <a:rPr lang="en-IN" sz="1400"/>
              <a:t>, </a:t>
            </a:r>
            <a:r>
              <a:rPr lang="en-IN" sz="1400" err="1"/>
              <a:t>demn</a:t>
            </a:r>
            <a:r>
              <a:rPr lang="en-IN" sz="1400"/>
              <a:t> you internal covariate shift*</a:t>
            </a:r>
          </a:p>
        </p:txBody>
      </p:sp>
    </p:spTree>
    <p:extLst>
      <p:ext uri="{BB962C8B-B14F-4D97-AF65-F5344CB8AC3E}">
        <p14:creationId xmlns:p14="http://schemas.microsoft.com/office/powerpoint/2010/main" val="941316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E667-1891-47A4-B11D-EE8871A088E4}"/>
              </a:ext>
            </a:extLst>
          </p:cNvPr>
          <p:cNvSpPr>
            <a:spLocks noGrp="1"/>
          </p:cNvSpPr>
          <p:nvPr>
            <p:ph type="title"/>
          </p:nvPr>
        </p:nvSpPr>
        <p:spPr/>
        <p:txBody>
          <a:bodyPr/>
          <a:lstStyle/>
          <a:p>
            <a:r>
              <a:rPr lang="en-IN"/>
              <a:t>Batch Normalization</a:t>
            </a:r>
          </a:p>
        </p:txBody>
      </p:sp>
      <p:sp>
        <p:nvSpPr>
          <p:cNvPr id="3" name="Content Placeholder 2">
            <a:extLst>
              <a:ext uri="{FF2B5EF4-FFF2-40B4-BE49-F238E27FC236}">
                <a16:creationId xmlns:a16="http://schemas.microsoft.com/office/drawing/2014/main" id="{A30DFC7C-2ABD-56C5-616E-4950747CE595}"/>
              </a:ext>
            </a:extLst>
          </p:cNvPr>
          <p:cNvSpPr>
            <a:spLocks noGrp="1"/>
          </p:cNvSpPr>
          <p:nvPr>
            <p:ph idx="1"/>
          </p:nvPr>
        </p:nvSpPr>
        <p:spPr/>
        <p:txBody>
          <a:bodyPr/>
          <a:lstStyle/>
          <a:p>
            <a:r>
              <a:rPr lang="en-IN"/>
              <a:t>This technique adds an operation in the model before or after the activation function of each hidden layer.</a:t>
            </a:r>
          </a:p>
          <a:p>
            <a:r>
              <a:rPr lang="en-IN"/>
              <a:t>This operation simply zero </a:t>
            </a:r>
            <a:r>
              <a:rPr lang="en-IN" err="1"/>
              <a:t>centers</a:t>
            </a:r>
            <a:r>
              <a:rPr lang="en-IN"/>
              <a:t> and normalizes each input then scales and shifts the result using two new parameter vectors per layer</a:t>
            </a:r>
          </a:p>
          <a:p>
            <a:pPr lvl="1"/>
            <a:r>
              <a:rPr lang="en-IN"/>
              <a:t>One for scaling</a:t>
            </a:r>
          </a:p>
          <a:p>
            <a:pPr lvl="1"/>
            <a:r>
              <a:rPr lang="en-IN"/>
              <a:t>The other for shifting</a:t>
            </a:r>
          </a:p>
          <a:p>
            <a:pPr lvl="1"/>
            <a:endParaRPr lang="en-IN"/>
          </a:p>
        </p:txBody>
      </p:sp>
      <p:pic>
        <p:nvPicPr>
          <p:cNvPr id="2050" name="Picture 2" descr="Implementing Batch Normalization in Python | by Tracy Chang | Towards Data  Science">
            <a:extLst>
              <a:ext uri="{FF2B5EF4-FFF2-40B4-BE49-F238E27FC236}">
                <a16:creationId xmlns:a16="http://schemas.microsoft.com/office/drawing/2014/main" id="{B818ACBD-5AB3-E694-3879-1D9C452E1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377" y="3955265"/>
            <a:ext cx="3193246" cy="228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207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2EE7-7A04-26A8-EE5E-32DBD0BA3190}"/>
              </a:ext>
            </a:extLst>
          </p:cNvPr>
          <p:cNvSpPr>
            <a:spLocks noGrp="1"/>
          </p:cNvSpPr>
          <p:nvPr>
            <p:ph type="title"/>
          </p:nvPr>
        </p:nvSpPr>
        <p:spPr/>
        <p:txBody>
          <a:bodyPr>
            <a:normAutofit/>
          </a:bodyPr>
          <a:lstStyle/>
          <a:p>
            <a:r>
              <a:rPr lang="en-IN" sz="3200"/>
              <a:t>Batch Normalization during Testing/Validation</a:t>
            </a:r>
          </a:p>
        </p:txBody>
      </p:sp>
      <p:sp>
        <p:nvSpPr>
          <p:cNvPr id="3" name="Content Placeholder 2">
            <a:extLst>
              <a:ext uri="{FF2B5EF4-FFF2-40B4-BE49-F238E27FC236}">
                <a16:creationId xmlns:a16="http://schemas.microsoft.com/office/drawing/2014/main" id="{B8D90BC9-9DD2-07BE-F2F7-327E65B82F26}"/>
              </a:ext>
            </a:extLst>
          </p:cNvPr>
          <p:cNvSpPr>
            <a:spLocks noGrp="1"/>
          </p:cNvSpPr>
          <p:nvPr>
            <p:ph idx="1"/>
          </p:nvPr>
        </p:nvSpPr>
        <p:spPr/>
        <p:txBody>
          <a:bodyPr/>
          <a:lstStyle/>
          <a:p>
            <a:r>
              <a:rPr lang="en-IN"/>
              <a:t>During Training Batch Normalization standardizes intermediate inputs, then rescales and offsets them.</a:t>
            </a:r>
          </a:p>
          <a:p>
            <a:r>
              <a:rPr lang="en-IN" b="1"/>
              <a:t>What about Test/Validation Time ?</a:t>
            </a:r>
          </a:p>
          <a:p>
            <a:r>
              <a:rPr lang="en-IN"/>
              <a:t>We may be passing just one instance of image at test time, or maybe a smaller batch of images so we may have no way to compute mean and SD or we may have to compute the mean and SD over a smaller batch/sample. </a:t>
            </a:r>
          </a:p>
          <a:p>
            <a:r>
              <a:rPr lang="en-IN"/>
              <a:t>Most DL frameworks estimate the mean and SD for test and validation by performing a moving average of layer’s input means and SD then uses this mean and SD for </a:t>
            </a:r>
            <a:r>
              <a:rPr lang="en-IN" err="1"/>
              <a:t>BatchNormalization</a:t>
            </a:r>
            <a:r>
              <a:rPr lang="en-IN"/>
              <a:t> during the test/validation </a:t>
            </a:r>
          </a:p>
        </p:txBody>
      </p:sp>
    </p:spTree>
    <p:extLst>
      <p:ext uri="{BB962C8B-B14F-4D97-AF65-F5344CB8AC3E}">
        <p14:creationId xmlns:p14="http://schemas.microsoft.com/office/powerpoint/2010/main" val="2917183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BB690-5588-D9AC-02A4-8E9EC8C99578}"/>
              </a:ext>
            </a:extLst>
          </p:cNvPr>
          <p:cNvSpPr>
            <a:spLocks noGrp="1"/>
          </p:cNvSpPr>
          <p:nvPr>
            <p:ph type="title"/>
          </p:nvPr>
        </p:nvSpPr>
        <p:spPr/>
        <p:txBody>
          <a:bodyPr/>
          <a:lstStyle/>
          <a:p>
            <a:r>
              <a:rPr lang="en-IN"/>
              <a:t>Global Average Pooling</a:t>
            </a:r>
          </a:p>
        </p:txBody>
      </p:sp>
      <p:sp>
        <p:nvSpPr>
          <p:cNvPr id="3" name="Content Placeholder 2">
            <a:extLst>
              <a:ext uri="{FF2B5EF4-FFF2-40B4-BE49-F238E27FC236}">
                <a16:creationId xmlns:a16="http://schemas.microsoft.com/office/drawing/2014/main" id="{C65B7193-CF18-4220-24EC-0141E7CCC56E}"/>
              </a:ext>
            </a:extLst>
          </p:cNvPr>
          <p:cNvSpPr>
            <a:spLocks noGrp="1"/>
          </p:cNvSpPr>
          <p:nvPr>
            <p:ph idx="1"/>
          </p:nvPr>
        </p:nvSpPr>
        <p:spPr/>
        <p:txBody>
          <a:bodyPr/>
          <a:lstStyle/>
          <a:p>
            <a:r>
              <a:rPr lang="en-IN"/>
              <a:t>Reduces the increase in number of params caused by flattening layer</a:t>
            </a:r>
          </a:p>
          <a:p>
            <a:r>
              <a:rPr lang="en-IN"/>
              <a:t>Takes an average of all the feature maps of the layer</a:t>
            </a:r>
          </a:p>
          <a:p>
            <a:r>
              <a:rPr lang="en-IN"/>
              <a:t>E.g. if the last conv layer in the network has 512 filters thus producing 512 feature maps, the global average pooling will produce an output vector of 512</a:t>
            </a:r>
          </a:p>
          <a:p>
            <a:endParaRPr lang="en-IN"/>
          </a:p>
        </p:txBody>
      </p:sp>
      <p:pic>
        <p:nvPicPr>
          <p:cNvPr id="4098" name="Picture 2" descr="Difference between fully connected layer and global average pooling layer.  | Download Scientific Diagram">
            <a:extLst>
              <a:ext uri="{FF2B5EF4-FFF2-40B4-BE49-F238E27FC236}">
                <a16:creationId xmlns:a16="http://schemas.microsoft.com/office/drawing/2014/main" id="{59B41EBE-79E4-3104-A870-3AB551BAE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792" y="3942421"/>
            <a:ext cx="6469709" cy="212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60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6438-3A22-2154-E01D-CA9C3BA8445F}"/>
              </a:ext>
            </a:extLst>
          </p:cNvPr>
          <p:cNvSpPr>
            <a:spLocks noGrp="1"/>
          </p:cNvSpPr>
          <p:nvPr>
            <p:ph type="title"/>
          </p:nvPr>
        </p:nvSpPr>
        <p:spPr/>
        <p:txBody>
          <a:bodyPr/>
          <a:lstStyle/>
          <a:p>
            <a:r>
              <a:rPr lang="en-IN"/>
              <a:t>Transfer Learning</a:t>
            </a:r>
          </a:p>
        </p:txBody>
      </p:sp>
      <p:pic>
        <p:nvPicPr>
          <p:cNvPr id="7170" name="Picture 2" descr="Speed up image labeling using transfer learning: No code required |  SuperAnnotate">
            <a:extLst>
              <a:ext uri="{FF2B5EF4-FFF2-40B4-BE49-F238E27FC236}">
                <a16:creationId xmlns:a16="http://schemas.microsoft.com/office/drawing/2014/main" id="{51873494-426E-AF89-AC0D-EE02D91597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3919" y="2108200"/>
            <a:ext cx="7804488"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376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1105-795B-3787-8880-3DDB6BC8E307}"/>
              </a:ext>
            </a:extLst>
          </p:cNvPr>
          <p:cNvSpPr>
            <a:spLocks noGrp="1"/>
          </p:cNvSpPr>
          <p:nvPr>
            <p:ph type="title"/>
          </p:nvPr>
        </p:nvSpPr>
        <p:spPr/>
        <p:txBody>
          <a:bodyPr/>
          <a:lstStyle/>
          <a:p>
            <a:r>
              <a:rPr lang="en-IN"/>
              <a:t>Transfer Learning</a:t>
            </a:r>
          </a:p>
        </p:txBody>
      </p:sp>
      <p:sp>
        <p:nvSpPr>
          <p:cNvPr id="3" name="Content Placeholder 2">
            <a:extLst>
              <a:ext uri="{FF2B5EF4-FFF2-40B4-BE49-F238E27FC236}">
                <a16:creationId xmlns:a16="http://schemas.microsoft.com/office/drawing/2014/main" id="{E64211CC-8A7A-78DE-8783-98D08AD9A220}"/>
              </a:ext>
            </a:extLst>
          </p:cNvPr>
          <p:cNvSpPr>
            <a:spLocks noGrp="1"/>
          </p:cNvSpPr>
          <p:nvPr>
            <p:ph idx="1"/>
          </p:nvPr>
        </p:nvSpPr>
        <p:spPr/>
        <p:txBody>
          <a:bodyPr>
            <a:normAutofit lnSpcReduction="10000"/>
          </a:bodyPr>
          <a:lstStyle/>
          <a:p>
            <a:pPr marL="457200" indent="-457200">
              <a:buFont typeface="+mj-lt"/>
              <a:buAutoNum type="arabicPeriod"/>
            </a:pPr>
            <a:r>
              <a:rPr lang="en-IN"/>
              <a:t>Transfer Learning is the transfer of the knowledge (feature maps) that the network has acquired from one task, where we have large amount of data, to a new task where the data is not abundantly available. </a:t>
            </a:r>
          </a:p>
          <a:p>
            <a:pPr marL="457200" indent="-457200">
              <a:buFont typeface="+mj-lt"/>
              <a:buAutoNum type="arabicPeriod"/>
            </a:pPr>
            <a:r>
              <a:rPr lang="en-IN"/>
              <a:t>Generally used where a neural network model is trained on a problem similar to the problem that is being solved.</a:t>
            </a:r>
          </a:p>
          <a:p>
            <a:pPr marL="457200" indent="-457200">
              <a:buFont typeface="+mj-lt"/>
              <a:buAutoNum type="arabicPeriod"/>
            </a:pPr>
            <a:r>
              <a:rPr lang="en-IN"/>
              <a:t>The intuition behind transfer learning is that if a model is trained on a large and general enough dataset, the model will effectively serve as a generic function for that problem. </a:t>
            </a:r>
          </a:p>
          <a:p>
            <a:pPr marL="457200" indent="-457200">
              <a:buFont typeface="+mj-lt"/>
              <a:buAutoNum type="arabicPeriod"/>
            </a:pPr>
            <a:r>
              <a:rPr lang="en-IN"/>
              <a:t>We use the feature maps that this model has learnt, and without having to train a new model on a large dataset we can transfer the learning of the trained model’s knowledge to our model and use it as a base starting model for our own task</a:t>
            </a:r>
          </a:p>
        </p:txBody>
      </p:sp>
    </p:spTree>
    <p:extLst>
      <p:ext uri="{BB962C8B-B14F-4D97-AF65-F5344CB8AC3E}">
        <p14:creationId xmlns:p14="http://schemas.microsoft.com/office/powerpoint/2010/main" val="1335925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3D88-2FE3-4CFC-ADB4-812019103609}"/>
              </a:ext>
            </a:extLst>
          </p:cNvPr>
          <p:cNvSpPr>
            <a:spLocks noGrp="1"/>
          </p:cNvSpPr>
          <p:nvPr>
            <p:ph type="title"/>
          </p:nvPr>
        </p:nvSpPr>
        <p:spPr/>
        <p:txBody>
          <a:bodyPr/>
          <a:lstStyle/>
          <a:p>
            <a:r>
              <a:rPr lang="en-IN"/>
              <a:t>How Transfer Learning works ?</a:t>
            </a:r>
          </a:p>
        </p:txBody>
      </p:sp>
      <p:sp>
        <p:nvSpPr>
          <p:cNvPr id="3" name="Content Placeholder 2">
            <a:extLst>
              <a:ext uri="{FF2B5EF4-FFF2-40B4-BE49-F238E27FC236}">
                <a16:creationId xmlns:a16="http://schemas.microsoft.com/office/drawing/2014/main" id="{99CECF1B-3F41-C481-DAFD-6F0F06F2DA86}"/>
              </a:ext>
            </a:extLst>
          </p:cNvPr>
          <p:cNvSpPr>
            <a:spLocks noGrp="1"/>
          </p:cNvSpPr>
          <p:nvPr>
            <p:ph idx="1"/>
          </p:nvPr>
        </p:nvSpPr>
        <p:spPr/>
        <p:txBody>
          <a:bodyPr>
            <a:normAutofit/>
          </a:bodyPr>
          <a:lstStyle/>
          <a:p>
            <a:pPr marL="457200" indent="-457200">
              <a:buFont typeface="+mj-lt"/>
              <a:buAutoNum type="arabicPeriod"/>
            </a:pPr>
            <a:r>
              <a:rPr lang="en-IN" sz="1400"/>
              <a:t>What is really being learned by a CNN during training ? Feature Maps</a:t>
            </a:r>
          </a:p>
          <a:p>
            <a:pPr marL="457200" indent="-457200">
              <a:buFont typeface="+mj-lt"/>
              <a:buAutoNum type="arabicPeriod"/>
            </a:pPr>
            <a:r>
              <a:rPr lang="en-IN" sz="1400"/>
              <a:t>How are these features learned ? During backpropagation process the weights are updated until we get to the optimized weights that minimize the error function</a:t>
            </a:r>
          </a:p>
          <a:p>
            <a:pPr marL="457200" indent="-457200">
              <a:buFont typeface="+mj-lt"/>
              <a:buAutoNum type="arabicPeriod"/>
            </a:pPr>
            <a:r>
              <a:rPr lang="en-IN" sz="1400"/>
              <a:t>What is the relationship between features and weights ? Feature maps are a result of passing the weights filter/kernel on the input image during the convolution process</a:t>
            </a:r>
          </a:p>
          <a:p>
            <a:pPr marL="457200" indent="-457200">
              <a:buFont typeface="+mj-lt"/>
              <a:buAutoNum type="arabicPeriod"/>
            </a:pPr>
            <a:r>
              <a:rPr lang="en-IN" sz="1400"/>
              <a:t>What is really being transferred from one network to another ? To transfer features we use the optimized weights of the pretrained network and reuse them as the starting point for the training process to adapt to our new problem</a:t>
            </a:r>
          </a:p>
        </p:txBody>
      </p:sp>
      <p:pic>
        <p:nvPicPr>
          <p:cNvPr id="8194" name="Picture 2" descr="Tutorial — How to visualize Feature Maps directly from CNN layers">
            <a:extLst>
              <a:ext uri="{FF2B5EF4-FFF2-40B4-BE49-F238E27FC236}">
                <a16:creationId xmlns:a16="http://schemas.microsoft.com/office/drawing/2014/main" id="{DCACA9D4-CFD8-F5D0-2617-216EDD421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597" y="4458826"/>
            <a:ext cx="5825765" cy="178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088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17B6-736A-D9B1-527C-751018947D6C}"/>
              </a:ext>
            </a:extLst>
          </p:cNvPr>
          <p:cNvSpPr>
            <a:spLocks noGrp="1"/>
          </p:cNvSpPr>
          <p:nvPr>
            <p:ph type="title"/>
          </p:nvPr>
        </p:nvSpPr>
        <p:spPr/>
        <p:txBody>
          <a:bodyPr>
            <a:normAutofit/>
          </a:bodyPr>
          <a:lstStyle/>
          <a:p>
            <a:r>
              <a:rPr lang="en-IN" sz="4000"/>
              <a:t>One Problem to Rule them all: ImageNet</a:t>
            </a:r>
          </a:p>
        </p:txBody>
      </p:sp>
      <p:sp>
        <p:nvSpPr>
          <p:cNvPr id="3" name="Content Placeholder 2">
            <a:extLst>
              <a:ext uri="{FF2B5EF4-FFF2-40B4-BE49-F238E27FC236}">
                <a16:creationId xmlns:a16="http://schemas.microsoft.com/office/drawing/2014/main" id="{54384C1A-4391-3945-ACFD-2E9C8DD964F9}"/>
              </a:ext>
            </a:extLst>
          </p:cNvPr>
          <p:cNvSpPr>
            <a:spLocks noGrp="1"/>
          </p:cNvSpPr>
          <p:nvPr>
            <p:ph idx="1"/>
          </p:nvPr>
        </p:nvSpPr>
        <p:spPr/>
        <p:txBody>
          <a:bodyPr/>
          <a:lstStyle/>
          <a:p>
            <a:pPr algn="l"/>
            <a:r>
              <a:rPr lang="en-US" b="1">
                <a:solidFill>
                  <a:srgbClr val="333333"/>
                </a:solidFill>
                <a:effectLst/>
                <a:latin typeface="Helvetica" panose="020B0604020202020204" pitchFamily="34" charset="0"/>
              </a:rPr>
              <a:t>ImageNet Large Scale Visual Recognition Challenge</a:t>
            </a:r>
          </a:p>
          <a:p>
            <a:pPr marL="457200" indent="-457200" algn="l">
              <a:buFont typeface="+mj-lt"/>
              <a:buAutoNum type="arabicPeriod"/>
            </a:pPr>
            <a:r>
              <a:rPr lang="en-US" b="0" i="0">
                <a:solidFill>
                  <a:srgbClr val="333333"/>
                </a:solidFill>
                <a:effectLst/>
                <a:latin typeface="Helvetica" panose="020B0604020202020204" pitchFamily="34" charset="0"/>
              </a:rPr>
              <a:t>The ImageNet Large Scale Visual Recognition Challenge (ILSVRC) evaluates algorithms for object detection and image classification at large scale. One high level motivation is to allow researchers to compare progress in detection across a wider variety of objects -- taking advantage of the quite expensive labeling effort. Another motivation is to measure the progress of computer vision for large scale image indexing for retrieval and annotation.</a:t>
            </a:r>
            <a:endParaRPr lang="en-US" b="1">
              <a:solidFill>
                <a:srgbClr val="333333"/>
              </a:solidFill>
              <a:effectLst/>
              <a:latin typeface="Helvetica" panose="020B0604020202020204" pitchFamily="34" charset="0"/>
            </a:endParaRPr>
          </a:p>
          <a:p>
            <a:endParaRPr lang="en-IN"/>
          </a:p>
        </p:txBody>
      </p:sp>
    </p:spTree>
    <p:extLst>
      <p:ext uri="{BB962C8B-B14F-4D97-AF65-F5344CB8AC3E}">
        <p14:creationId xmlns:p14="http://schemas.microsoft.com/office/powerpoint/2010/main" val="2860537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4A6B-BE7E-83FA-E52A-6ECD426B0C59}"/>
              </a:ext>
            </a:extLst>
          </p:cNvPr>
          <p:cNvSpPr>
            <a:spLocks noGrp="1"/>
          </p:cNvSpPr>
          <p:nvPr>
            <p:ph type="title"/>
          </p:nvPr>
        </p:nvSpPr>
        <p:spPr/>
        <p:txBody>
          <a:bodyPr/>
          <a:lstStyle/>
          <a:p>
            <a:r>
              <a:rPr lang="en-IN"/>
              <a:t>Transfer Learning Approaches</a:t>
            </a:r>
          </a:p>
        </p:txBody>
      </p:sp>
      <p:sp>
        <p:nvSpPr>
          <p:cNvPr id="3" name="Content Placeholder 2">
            <a:extLst>
              <a:ext uri="{FF2B5EF4-FFF2-40B4-BE49-F238E27FC236}">
                <a16:creationId xmlns:a16="http://schemas.microsoft.com/office/drawing/2014/main" id="{4AD3D6DE-D32A-5EF3-B01F-97D07CB4654F}"/>
              </a:ext>
            </a:extLst>
          </p:cNvPr>
          <p:cNvSpPr>
            <a:spLocks noGrp="1"/>
          </p:cNvSpPr>
          <p:nvPr>
            <p:ph idx="1"/>
          </p:nvPr>
        </p:nvSpPr>
        <p:spPr/>
        <p:txBody>
          <a:bodyPr/>
          <a:lstStyle/>
          <a:p>
            <a:pPr marL="457200" indent="-457200">
              <a:buFont typeface="+mj-lt"/>
              <a:buAutoNum type="arabicPeriod"/>
            </a:pPr>
            <a:r>
              <a:rPr lang="en-IN"/>
              <a:t>Using a pretrained network as a classifier</a:t>
            </a:r>
          </a:p>
          <a:p>
            <a:pPr marL="457200" indent="-457200">
              <a:buFont typeface="+mj-lt"/>
              <a:buAutoNum type="arabicPeriod"/>
            </a:pPr>
            <a:r>
              <a:rPr lang="en-IN"/>
              <a:t>Using a pretrained network as a feature extractor</a:t>
            </a:r>
          </a:p>
          <a:p>
            <a:pPr marL="457200" indent="-457200">
              <a:buFont typeface="+mj-lt"/>
              <a:buAutoNum type="arabicPeriod"/>
            </a:pPr>
            <a:r>
              <a:rPr lang="en-IN"/>
              <a:t>Finetuning</a:t>
            </a:r>
          </a:p>
        </p:txBody>
      </p:sp>
    </p:spTree>
    <p:extLst>
      <p:ext uri="{BB962C8B-B14F-4D97-AF65-F5344CB8AC3E}">
        <p14:creationId xmlns:p14="http://schemas.microsoft.com/office/powerpoint/2010/main" val="3811786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583B-737F-719D-8718-014B6CB167FC}"/>
              </a:ext>
            </a:extLst>
          </p:cNvPr>
          <p:cNvSpPr>
            <a:spLocks noGrp="1"/>
          </p:cNvSpPr>
          <p:nvPr>
            <p:ph type="title"/>
          </p:nvPr>
        </p:nvSpPr>
        <p:spPr/>
        <p:txBody>
          <a:bodyPr/>
          <a:lstStyle/>
          <a:p>
            <a:r>
              <a:rPr lang="en-IN"/>
              <a:t>Deep Learning Phase Outline</a:t>
            </a:r>
          </a:p>
        </p:txBody>
      </p:sp>
      <p:sp>
        <p:nvSpPr>
          <p:cNvPr id="3" name="Content Placeholder 2">
            <a:extLst>
              <a:ext uri="{FF2B5EF4-FFF2-40B4-BE49-F238E27FC236}">
                <a16:creationId xmlns:a16="http://schemas.microsoft.com/office/drawing/2014/main" id="{A6F5582A-F329-7563-51E8-3636963EE38F}"/>
              </a:ext>
            </a:extLst>
          </p:cNvPr>
          <p:cNvSpPr>
            <a:spLocks noGrp="1"/>
          </p:cNvSpPr>
          <p:nvPr>
            <p:ph idx="1"/>
          </p:nvPr>
        </p:nvSpPr>
        <p:spPr/>
        <p:txBody>
          <a:bodyPr>
            <a:noAutofit/>
          </a:bodyPr>
          <a:lstStyle/>
          <a:p>
            <a:pPr marL="457200" indent="-457200">
              <a:buFont typeface="+mj-lt"/>
              <a:buAutoNum type="arabicPeriod"/>
            </a:pPr>
            <a:r>
              <a:rPr lang="en-IN" sz="1400"/>
              <a:t>A revisit to an old friend: Neural Networks</a:t>
            </a:r>
          </a:p>
          <a:p>
            <a:pPr marL="457200" indent="-457200">
              <a:buFont typeface="+mj-lt"/>
              <a:buAutoNum type="arabicPeriod"/>
            </a:pPr>
            <a:r>
              <a:rPr lang="en-IN" sz="1400"/>
              <a:t>A visit to a new friend: Convolutional Neural Networks (CNNs)</a:t>
            </a:r>
          </a:p>
          <a:p>
            <a:pPr marL="457200" indent="-457200">
              <a:buFont typeface="+mj-lt"/>
              <a:buAutoNum type="arabicPeriod"/>
            </a:pPr>
            <a:r>
              <a:rPr lang="en-IN" sz="1400"/>
              <a:t>Image Augmentation</a:t>
            </a:r>
          </a:p>
          <a:p>
            <a:pPr marL="457200" indent="-457200">
              <a:buFont typeface="+mj-lt"/>
              <a:buAutoNum type="arabicPeriod"/>
            </a:pPr>
            <a:r>
              <a:rPr lang="en-IN" sz="1400"/>
              <a:t>Optimization and Improvement of CNNs</a:t>
            </a:r>
          </a:p>
          <a:p>
            <a:pPr marL="457200" indent="-457200">
              <a:buFont typeface="+mj-lt"/>
              <a:buAutoNum type="arabicPeriod"/>
            </a:pPr>
            <a:r>
              <a:rPr lang="en-IN" sz="1400"/>
              <a:t>Diagnosis of CNNs</a:t>
            </a:r>
          </a:p>
          <a:p>
            <a:pPr marL="457200" indent="-457200">
              <a:buFont typeface="+mj-lt"/>
              <a:buAutoNum type="arabicPeriod"/>
            </a:pPr>
            <a:r>
              <a:rPr lang="en-IN" sz="1400"/>
              <a:t>CNNs Architectures and Transfer Learning</a:t>
            </a:r>
          </a:p>
          <a:p>
            <a:pPr marL="749808" lvl="1" indent="-457200">
              <a:buFont typeface="+mj-lt"/>
              <a:buAutoNum type="arabicPeriod"/>
            </a:pPr>
            <a:r>
              <a:rPr lang="en-IN" sz="1400" err="1"/>
              <a:t>AlexNet</a:t>
            </a:r>
            <a:endParaRPr lang="en-IN" sz="1400"/>
          </a:p>
          <a:p>
            <a:pPr marL="749808" lvl="1" indent="-457200">
              <a:buFont typeface="+mj-lt"/>
              <a:buAutoNum type="arabicPeriod"/>
            </a:pPr>
            <a:r>
              <a:rPr lang="en-IN" sz="1400"/>
              <a:t>VGG16/19</a:t>
            </a:r>
          </a:p>
          <a:p>
            <a:pPr marL="749808" lvl="1" indent="-457200">
              <a:buFont typeface="+mj-lt"/>
              <a:buAutoNum type="arabicPeriod"/>
            </a:pPr>
            <a:r>
              <a:rPr lang="en-IN" sz="1400" err="1"/>
              <a:t>InceptionNet</a:t>
            </a:r>
            <a:r>
              <a:rPr lang="en-IN" sz="1400"/>
              <a:t>/</a:t>
            </a:r>
            <a:r>
              <a:rPr lang="en-IN" sz="1400" err="1"/>
              <a:t>GoogleNet</a:t>
            </a:r>
            <a:endParaRPr lang="en-IN" sz="1400"/>
          </a:p>
          <a:p>
            <a:pPr marL="749808" lvl="1" indent="-457200">
              <a:buFont typeface="+mj-lt"/>
              <a:buAutoNum type="arabicPeriod"/>
            </a:pPr>
            <a:r>
              <a:rPr lang="en-IN" sz="1400" err="1"/>
              <a:t>ResNet</a:t>
            </a:r>
            <a:endParaRPr lang="en-IN" sz="1400"/>
          </a:p>
          <a:p>
            <a:pPr marL="749808" lvl="1" indent="-457200">
              <a:buFont typeface="+mj-lt"/>
              <a:buAutoNum type="arabicPeriod"/>
            </a:pPr>
            <a:r>
              <a:rPr lang="en-IN" sz="1400" err="1"/>
              <a:t>MobileNet</a:t>
            </a:r>
            <a:endParaRPr lang="en-IN" sz="1400"/>
          </a:p>
          <a:p>
            <a:pPr marL="749808" lvl="1" indent="-457200">
              <a:buFont typeface="+mj-lt"/>
              <a:buAutoNum type="arabicPeriod"/>
            </a:pPr>
            <a:r>
              <a:rPr lang="en-IN" sz="1400" err="1"/>
              <a:t>EfficientNet</a:t>
            </a:r>
            <a:endParaRPr lang="en-IN" sz="1400"/>
          </a:p>
        </p:txBody>
      </p:sp>
      <p:pic>
        <p:nvPicPr>
          <p:cNvPr id="11268" name="Picture 4" descr="A fun, hands-on deep learning project for beginners, students, and  hobbyists - PyImageSearch">
            <a:extLst>
              <a:ext uri="{FF2B5EF4-FFF2-40B4-BE49-F238E27FC236}">
                <a16:creationId xmlns:a16="http://schemas.microsoft.com/office/drawing/2014/main" id="{4B52F580-7DBB-B048-762C-D2AA0FAAE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687" y="2713217"/>
            <a:ext cx="4465033" cy="255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080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E901-F266-8039-A20A-1412887C51ED}"/>
              </a:ext>
            </a:extLst>
          </p:cNvPr>
          <p:cNvSpPr>
            <a:spLocks noGrp="1"/>
          </p:cNvSpPr>
          <p:nvPr>
            <p:ph type="title"/>
          </p:nvPr>
        </p:nvSpPr>
        <p:spPr/>
        <p:txBody>
          <a:bodyPr/>
          <a:lstStyle/>
          <a:p>
            <a:r>
              <a:rPr lang="en-IN" err="1"/>
              <a:t>AlexNet</a:t>
            </a:r>
            <a:endParaRPr lang="en-IN"/>
          </a:p>
        </p:txBody>
      </p:sp>
      <p:pic>
        <p:nvPicPr>
          <p:cNvPr id="9218" name="Picture 2" descr="Difference between AlexNet, VGGNet, ResNet, and Inception | by Aqeel Anwar  | Towards Data Science">
            <a:extLst>
              <a:ext uri="{FF2B5EF4-FFF2-40B4-BE49-F238E27FC236}">
                <a16:creationId xmlns:a16="http://schemas.microsoft.com/office/drawing/2014/main" id="{EA9FAD1A-C341-96CA-F234-76B4416BB2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5506" y="2108200"/>
            <a:ext cx="9841314"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57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3D94-337F-156B-452A-874D03508DA9}"/>
              </a:ext>
            </a:extLst>
          </p:cNvPr>
          <p:cNvSpPr>
            <a:spLocks noGrp="1"/>
          </p:cNvSpPr>
          <p:nvPr>
            <p:ph type="title"/>
          </p:nvPr>
        </p:nvSpPr>
        <p:spPr/>
        <p:txBody>
          <a:bodyPr/>
          <a:lstStyle/>
          <a:p>
            <a:r>
              <a:rPr lang="en-IN"/>
              <a:t>VGG-16</a:t>
            </a:r>
          </a:p>
        </p:txBody>
      </p:sp>
      <p:pic>
        <p:nvPicPr>
          <p:cNvPr id="10242" name="Picture 2" descr="An overview of VGG16 and NiN models | by Khuyen Le | MLearning.ai | Medium">
            <a:extLst>
              <a:ext uri="{FF2B5EF4-FFF2-40B4-BE49-F238E27FC236}">
                <a16:creationId xmlns:a16="http://schemas.microsoft.com/office/drawing/2014/main" id="{487B0868-718A-0A25-AE96-5716A16BF1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1560" y="2108200"/>
            <a:ext cx="5909206"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60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785F-069D-C23D-C14A-4D3E4D496ADC}"/>
              </a:ext>
            </a:extLst>
          </p:cNvPr>
          <p:cNvSpPr>
            <a:spLocks noGrp="1"/>
          </p:cNvSpPr>
          <p:nvPr>
            <p:ph type="title"/>
          </p:nvPr>
        </p:nvSpPr>
        <p:spPr/>
        <p:txBody>
          <a:bodyPr/>
          <a:lstStyle/>
          <a:p>
            <a:r>
              <a:rPr lang="en-IN"/>
              <a:t>Pretrained Network as a Classifier</a:t>
            </a:r>
          </a:p>
        </p:txBody>
      </p:sp>
      <p:sp>
        <p:nvSpPr>
          <p:cNvPr id="3" name="Content Placeholder 2">
            <a:extLst>
              <a:ext uri="{FF2B5EF4-FFF2-40B4-BE49-F238E27FC236}">
                <a16:creationId xmlns:a16="http://schemas.microsoft.com/office/drawing/2014/main" id="{BDE4EA93-4BF9-3947-350C-F342C44D11A1}"/>
              </a:ext>
            </a:extLst>
          </p:cNvPr>
          <p:cNvSpPr>
            <a:spLocks noGrp="1"/>
          </p:cNvSpPr>
          <p:nvPr>
            <p:ph idx="1"/>
          </p:nvPr>
        </p:nvSpPr>
        <p:spPr/>
        <p:txBody>
          <a:bodyPr/>
          <a:lstStyle/>
          <a:p>
            <a:r>
              <a:rPr lang="en-IN"/>
              <a:t>Produces the class output from the data labels it has been trained on</a:t>
            </a:r>
          </a:p>
          <a:p>
            <a:endParaRPr lang="en-IN"/>
          </a:p>
          <a:p>
            <a:endParaRPr lang="en-IN"/>
          </a:p>
        </p:txBody>
      </p:sp>
      <p:pic>
        <p:nvPicPr>
          <p:cNvPr id="11268" name="Picture 4" descr="Hands-on Transfer Learning with Keras and the VGG16 Model – LearnDataSci">
            <a:extLst>
              <a:ext uri="{FF2B5EF4-FFF2-40B4-BE49-F238E27FC236}">
                <a16:creationId xmlns:a16="http://schemas.microsoft.com/office/drawing/2014/main" id="{3BEC23C1-7E41-FFCF-1318-09317211E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752" y="3635878"/>
            <a:ext cx="8790495" cy="23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141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02FF-A353-7ACA-8884-1CB530CED73B}"/>
              </a:ext>
            </a:extLst>
          </p:cNvPr>
          <p:cNvSpPr>
            <a:spLocks noGrp="1"/>
          </p:cNvSpPr>
          <p:nvPr>
            <p:ph type="title"/>
          </p:nvPr>
        </p:nvSpPr>
        <p:spPr/>
        <p:txBody>
          <a:bodyPr>
            <a:normAutofit/>
          </a:bodyPr>
          <a:lstStyle/>
          <a:p>
            <a:r>
              <a:rPr lang="en-IN" sz="3600"/>
              <a:t>Pretrained Network as a Feature Extractor</a:t>
            </a:r>
          </a:p>
        </p:txBody>
      </p:sp>
      <p:sp>
        <p:nvSpPr>
          <p:cNvPr id="3" name="Content Placeholder 2">
            <a:extLst>
              <a:ext uri="{FF2B5EF4-FFF2-40B4-BE49-F238E27FC236}">
                <a16:creationId xmlns:a16="http://schemas.microsoft.com/office/drawing/2014/main" id="{4794F68B-7690-E0A5-C982-6EFF212937DD}"/>
              </a:ext>
            </a:extLst>
          </p:cNvPr>
          <p:cNvSpPr>
            <a:spLocks noGrp="1"/>
          </p:cNvSpPr>
          <p:nvPr>
            <p:ph idx="1"/>
          </p:nvPr>
        </p:nvSpPr>
        <p:spPr/>
        <p:txBody>
          <a:bodyPr>
            <a:normAutofit/>
          </a:bodyPr>
          <a:lstStyle/>
          <a:p>
            <a:pPr marL="457200" indent="-457200">
              <a:buFont typeface="+mj-lt"/>
              <a:buAutoNum type="arabicPeriod"/>
            </a:pPr>
            <a:r>
              <a:rPr lang="en-IN" sz="1800"/>
              <a:t>Use the convolutional layers of the trained model to extract features </a:t>
            </a:r>
          </a:p>
          <a:p>
            <a:pPr marL="457200" indent="-457200">
              <a:buFont typeface="+mj-lt"/>
              <a:buAutoNum type="arabicPeriod"/>
            </a:pPr>
            <a:r>
              <a:rPr lang="en-IN" sz="1800"/>
              <a:t>Remove the classifier of the pretrained network and add your own classifier</a:t>
            </a:r>
          </a:p>
        </p:txBody>
      </p:sp>
      <p:pic>
        <p:nvPicPr>
          <p:cNvPr id="1026" name="Picture 2" descr="Illustrations of transfer learning: a neural network is pretrained on... |  Download Scientific Diagram">
            <a:extLst>
              <a:ext uri="{FF2B5EF4-FFF2-40B4-BE49-F238E27FC236}">
                <a16:creationId xmlns:a16="http://schemas.microsoft.com/office/drawing/2014/main" id="{AE86FC05-93D9-EAAE-676C-4F47CD5A24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533"/>
          <a:stretch/>
        </p:blipFill>
        <p:spPr bwMode="auto">
          <a:xfrm>
            <a:off x="1821632" y="3429000"/>
            <a:ext cx="8096250" cy="17843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7DD21A-560F-83CE-28B3-EE542D8D0286}"/>
              </a:ext>
            </a:extLst>
          </p:cNvPr>
          <p:cNvSpPr/>
          <p:nvPr/>
        </p:nvSpPr>
        <p:spPr>
          <a:xfrm>
            <a:off x="1517715" y="3035431"/>
            <a:ext cx="5797485" cy="2384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879DBC6-EA0A-CFFC-19CE-0AD8496F9819}"/>
              </a:ext>
            </a:extLst>
          </p:cNvPr>
          <p:cNvSpPr/>
          <p:nvPr/>
        </p:nvSpPr>
        <p:spPr>
          <a:xfrm>
            <a:off x="7390614" y="3035430"/>
            <a:ext cx="2678783" cy="2384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3C41A6E-8FE3-2162-4DC5-E3805D7E4492}"/>
              </a:ext>
            </a:extLst>
          </p:cNvPr>
          <p:cNvSpPr txBox="1"/>
          <p:nvPr/>
        </p:nvSpPr>
        <p:spPr>
          <a:xfrm>
            <a:off x="3299380" y="5593602"/>
            <a:ext cx="3129700" cy="646331"/>
          </a:xfrm>
          <a:prstGeom prst="rect">
            <a:avLst/>
          </a:prstGeom>
          <a:noFill/>
        </p:spPr>
        <p:txBody>
          <a:bodyPr wrap="square" rtlCol="0">
            <a:spAutoFit/>
          </a:bodyPr>
          <a:lstStyle/>
          <a:p>
            <a:r>
              <a:rPr lang="en-IN"/>
              <a:t>Freeze the layers and use pretrained weights</a:t>
            </a:r>
          </a:p>
        </p:txBody>
      </p:sp>
      <p:sp>
        <p:nvSpPr>
          <p:cNvPr id="7" name="TextBox 6">
            <a:extLst>
              <a:ext uri="{FF2B5EF4-FFF2-40B4-BE49-F238E27FC236}">
                <a16:creationId xmlns:a16="http://schemas.microsoft.com/office/drawing/2014/main" id="{83F41033-6795-3BD6-23AC-8D81A904F8FD}"/>
              </a:ext>
            </a:extLst>
          </p:cNvPr>
          <p:cNvSpPr txBox="1"/>
          <p:nvPr/>
        </p:nvSpPr>
        <p:spPr>
          <a:xfrm>
            <a:off x="7325510" y="5455102"/>
            <a:ext cx="3129700" cy="923330"/>
          </a:xfrm>
          <a:prstGeom prst="rect">
            <a:avLst/>
          </a:prstGeom>
          <a:noFill/>
        </p:spPr>
        <p:txBody>
          <a:bodyPr wrap="square" rtlCol="0">
            <a:spAutoFit/>
          </a:bodyPr>
          <a:lstStyle/>
          <a:p>
            <a:r>
              <a:rPr lang="en-IN"/>
              <a:t>Add a classifier on top, fully connected layers + decision neuron</a:t>
            </a:r>
          </a:p>
        </p:txBody>
      </p:sp>
    </p:spTree>
    <p:extLst>
      <p:ext uri="{BB962C8B-B14F-4D97-AF65-F5344CB8AC3E}">
        <p14:creationId xmlns:p14="http://schemas.microsoft.com/office/powerpoint/2010/main" val="2746609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02FF-A353-7ACA-8884-1CB530CED73B}"/>
              </a:ext>
            </a:extLst>
          </p:cNvPr>
          <p:cNvSpPr>
            <a:spLocks noGrp="1"/>
          </p:cNvSpPr>
          <p:nvPr>
            <p:ph type="title"/>
          </p:nvPr>
        </p:nvSpPr>
        <p:spPr/>
        <p:txBody>
          <a:bodyPr>
            <a:normAutofit/>
          </a:bodyPr>
          <a:lstStyle/>
          <a:p>
            <a:r>
              <a:rPr lang="en-IN" sz="3600"/>
              <a:t>Pretrained Network as a Feature Extractor</a:t>
            </a:r>
          </a:p>
        </p:txBody>
      </p:sp>
      <p:sp>
        <p:nvSpPr>
          <p:cNvPr id="3" name="Content Placeholder 2">
            <a:extLst>
              <a:ext uri="{FF2B5EF4-FFF2-40B4-BE49-F238E27FC236}">
                <a16:creationId xmlns:a16="http://schemas.microsoft.com/office/drawing/2014/main" id="{4794F68B-7690-E0A5-C982-6EFF212937DD}"/>
              </a:ext>
            </a:extLst>
          </p:cNvPr>
          <p:cNvSpPr>
            <a:spLocks noGrp="1"/>
          </p:cNvSpPr>
          <p:nvPr>
            <p:ph idx="1"/>
          </p:nvPr>
        </p:nvSpPr>
        <p:spPr>
          <a:xfrm>
            <a:off x="1097280" y="2013933"/>
            <a:ext cx="10058400" cy="3760891"/>
          </a:xfrm>
        </p:spPr>
        <p:txBody>
          <a:bodyPr>
            <a:normAutofit/>
          </a:bodyPr>
          <a:lstStyle/>
          <a:p>
            <a:r>
              <a:rPr lang="en-IN" sz="1800"/>
              <a:t>Use the convolutional layers of the trained model to extract features. What if you could use some other classifier instead of a fully connected layers + decision neuron (which is basically a NN) ? What if you could use a Naïve Bayes, SVM, </a:t>
            </a:r>
            <a:r>
              <a:rPr lang="en-IN" sz="1800" err="1"/>
              <a:t>RandomForest</a:t>
            </a:r>
            <a:r>
              <a:rPr lang="en-IN" sz="1800"/>
              <a:t> or a </a:t>
            </a:r>
            <a:r>
              <a:rPr lang="en-IN" sz="1800" err="1"/>
              <a:t>XGBoost</a:t>
            </a:r>
            <a:r>
              <a:rPr lang="en-IN" sz="1800"/>
              <a:t> Classifier  </a:t>
            </a:r>
          </a:p>
        </p:txBody>
      </p:sp>
      <p:pic>
        <p:nvPicPr>
          <p:cNvPr id="1026" name="Picture 2" descr="Illustrations of transfer learning: a neural network is pretrained on... |  Download Scientific Diagram">
            <a:extLst>
              <a:ext uri="{FF2B5EF4-FFF2-40B4-BE49-F238E27FC236}">
                <a16:creationId xmlns:a16="http://schemas.microsoft.com/office/drawing/2014/main" id="{AE86FC05-93D9-EAAE-676C-4F47CD5A24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2962" b="61533"/>
          <a:stretch/>
        </p:blipFill>
        <p:spPr bwMode="auto">
          <a:xfrm>
            <a:off x="1821632" y="3429000"/>
            <a:ext cx="5427580" cy="17843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7DD21A-560F-83CE-28B3-EE542D8D0286}"/>
              </a:ext>
            </a:extLst>
          </p:cNvPr>
          <p:cNvSpPr/>
          <p:nvPr/>
        </p:nvSpPr>
        <p:spPr>
          <a:xfrm>
            <a:off x="1517715" y="3035431"/>
            <a:ext cx="5797485" cy="2384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3C41A6E-8FE3-2162-4DC5-E3805D7E4492}"/>
              </a:ext>
            </a:extLst>
          </p:cNvPr>
          <p:cNvSpPr txBox="1"/>
          <p:nvPr/>
        </p:nvSpPr>
        <p:spPr>
          <a:xfrm>
            <a:off x="3299380" y="5593602"/>
            <a:ext cx="3129700" cy="646331"/>
          </a:xfrm>
          <a:prstGeom prst="rect">
            <a:avLst/>
          </a:prstGeom>
          <a:noFill/>
        </p:spPr>
        <p:txBody>
          <a:bodyPr wrap="square" rtlCol="0">
            <a:spAutoFit/>
          </a:bodyPr>
          <a:lstStyle/>
          <a:p>
            <a:r>
              <a:rPr lang="en-IN"/>
              <a:t>Freeze the layers and use pretrained weights</a:t>
            </a:r>
          </a:p>
        </p:txBody>
      </p:sp>
      <p:sp>
        <p:nvSpPr>
          <p:cNvPr id="7" name="TextBox 6">
            <a:extLst>
              <a:ext uri="{FF2B5EF4-FFF2-40B4-BE49-F238E27FC236}">
                <a16:creationId xmlns:a16="http://schemas.microsoft.com/office/drawing/2014/main" id="{83F41033-6795-3BD6-23AC-8D81A904F8FD}"/>
              </a:ext>
            </a:extLst>
          </p:cNvPr>
          <p:cNvSpPr txBox="1"/>
          <p:nvPr/>
        </p:nvSpPr>
        <p:spPr>
          <a:xfrm>
            <a:off x="7315200" y="5574748"/>
            <a:ext cx="3129700" cy="369332"/>
          </a:xfrm>
          <a:prstGeom prst="rect">
            <a:avLst/>
          </a:prstGeom>
          <a:noFill/>
        </p:spPr>
        <p:txBody>
          <a:bodyPr wrap="square" rtlCol="0">
            <a:spAutoFit/>
          </a:bodyPr>
          <a:lstStyle/>
          <a:p>
            <a:r>
              <a:rPr lang="en-IN"/>
              <a:t>Add a classifier on top</a:t>
            </a:r>
          </a:p>
        </p:txBody>
      </p:sp>
      <p:sp>
        <p:nvSpPr>
          <p:cNvPr id="8" name="TextBox 7">
            <a:extLst>
              <a:ext uri="{FF2B5EF4-FFF2-40B4-BE49-F238E27FC236}">
                <a16:creationId xmlns:a16="http://schemas.microsoft.com/office/drawing/2014/main" id="{7D3E7B7E-09C6-97D0-8445-46C3365030EB}"/>
              </a:ext>
            </a:extLst>
          </p:cNvPr>
          <p:cNvSpPr txBox="1"/>
          <p:nvPr/>
        </p:nvSpPr>
        <p:spPr>
          <a:xfrm>
            <a:off x="7569724" y="3176833"/>
            <a:ext cx="2800644" cy="147732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IN"/>
              <a:t>SVM </a:t>
            </a:r>
          </a:p>
          <a:p>
            <a:r>
              <a:rPr lang="en-IN"/>
              <a:t>Naïve Bayes</a:t>
            </a:r>
          </a:p>
          <a:p>
            <a:r>
              <a:rPr lang="en-IN"/>
              <a:t>Random Forest</a:t>
            </a:r>
          </a:p>
          <a:p>
            <a:r>
              <a:rPr lang="en-IN" err="1"/>
              <a:t>XGBoost</a:t>
            </a:r>
            <a:endParaRPr lang="en-IN"/>
          </a:p>
          <a:p>
            <a:r>
              <a:rPr lang="en-IN"/>
              <a:t>Etc.</a:t>
            </a:r>
          </a:p>
        </p:txBody>
      </p:sp>
    </p:spTree>
    <p:extLst>
      <p:ext uri="{BB962C8B-B14F-4D97-AF65-F5344CB8AC3E}">
        <p14:creationId xmlns:p14="http://schemas.microsoft.com/office/powerpoint/2010/main" val="3967289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02FF-A353-7ACA-8884-1CB530CED73B}"/>
              </a:ext>
            </a:extLst>
          </p:cNvPr>
          <p:cNvSpPr>
            <a:spLocks noGrp="1"/>
          </p:cNvSpPr>
          <p:nvPr>
            <p:ph type="title"/>
          </p:nvPr>
        </p:nvSpPr>
        <p:spPr/>
        <p:txBody>
          <a:bodyPr>
            <a:normAutofit/>
          </a:bodyPr>
          <a:lstStyle/>
          <a:p>
            <a:r>
              <a:rPr lang="en-IN" sz="3600"/>
              <a:t>Pretrained Network as a Feature Extractor</a:t>
            </a:r>
          </a:p>
        </p:txBody>
      </p:sp>
      <p:sp>
        <p:nvSpPr>
          <p:cNvPr id="3" name="Content Placeholder 2">
            <a:extLst>
              <a:ext uri="{FF2B5EF4-FFF2-40B4-BE49-F238E27FC236}">
                <a16:creationId xmlns:a16="http://schemas.microsoft.com/office/drawing/2014/main" id="{4794F68B-7690-E0A5-C982-6EFF212937DD}"/>
              </a:ext>
            </a:extLst>
          </p:cNvPr>
          <p:cNvSpPr>
            <a:spLocks noGrp="1"/>
          </p:cNvSpPr>
          <p:nvPr>
            <p:ph idx="1"/>
          </p:nvPr>
        </p:nvSpPr>
        <p:spPr>
          <a:xfrm>
            <a:off x="1097280" y="2013933"/>
            <a:ext cx="10058400" cy="3760891"/>
          </a:xfrm>
        </p:spPr>
        <p:txBody>
          <a:bodyPr>
            <a:normAutofit/>
          </a:bodyPr>
          <a:lstStyle/>
          <a:p>
            <a:pPr marL="342900" indent="-342900">
              <a:buFont typeface="+mj-lt"/>
              <a:buAutoNum type="arabicPeriod"/>
            </a:pPr>
            <a:r>
              <a:rPr lang="en-IN" sz="1800"/>
              <a:t>Use the image embeddings extracted from the pretrained network and build a tabular dataset</a:t>
            </a:r>
          </a:p>
          <a:p>
            <a:pPr marL="342900" indent="-342900">
              <a:buFont typeface="+mj-lt"/>
              <a:buAutoNum type="arabicPeriod"/>
            </a:pPr>
            <a:r>
              <a:rPr lang="en-IN" sz="1800"/>
              <a:t>Use the target labels and these extracted features to train the classifier model like you usually do</a:t>
            </a:r>
          </a:p>
        </p:txBody>
      </p:sp>
      <p:pic>
        <p:nvPicPr>
          <p:cNvPr id="9" name="Picture 8">
            <a:extLst>
              <a:ext uri="{FF2B5EF4-FFF2-40B4-BE49-F238E27FC236}">
                <a16:creationId xmlns:a16="http://schemas.microsoft.com/office/drawing/2014/main" id="{92CA4AAB-E950-4ED3-7162-732EB4D439DA}"/>
              </a:ext>
            </a:extLst>
          </p:cNvPr>
          <p:cNvPicPr>
            <a:picLocks noChangeAspect="1"/>
          </p:cNvPicPr>
          <p:nvPr/>
        </p:nvPicPr>
        <p:blipFill>
          <a:blip r:embed="rId2"/>
          <a:stretch>
            <a:fillRect/>
          </a:stretch>
        </p:blipFill>
        <p:spPr>
          <a:xfrm>
            <a:off x="3215506" y="3429000"/>
            <a:ext cx="5760987" cy="1938687"/>
          </a:xfrm>
          <a:prstGeom prst="rect">
            <a:avLst/>
          </a:prstGeom>
        </p:spPr>
      </p:pic>
    </p:spTree>
    <p:extLst>
      <p:ext uri="{BB962C8B-B14F-4D97-AF65-F5344CB8AC3E}">
        <p14:creationId xmlns:p14="http://schemas.microsoft.com/office/powerpoint/2010/main" val="2742557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3B52-13B9-F893-B6DA-CED9E0F2EA57}"/>
              </a:ext>
            </a:extLst>
          </p:cNvPr>
          <p:cNvSpPr>
            <a:spLocks noGrp="1"/>
          </p:cNvSpPr>
          <p:nvPr>
            <p:ph type="title"/>
          </p:nvPr>
        </p:nvSpPr>
        <p:spPr/>
        <p:txBody>
          <a:bodyPr/>
          <a:lstStyle/>
          <a:p>
            <a:r>
              <a:rPr lang="en-IN"/>
              <a:t>Fine Tuning</a:t>
            </a:r>
          </a:p>
        </p:txBody>
      </p:sp>
      <p:sp>
        <p:nvSpPr>
          <p:cNvPr id="3" name="Content Placeholder 2">
            <a:extLst>
              <a:ext uri="{FF2B5EF4-FFF2-40B4-BE49-F238E27FC236}">
                <a16:creationId xmlns:a16="http://schemas.microsoft.com/office/drawing/2014/main" id="{2AA67782-2566-FCA1-46AA-C4B5687FFB48}"/>
              </a:ext>
            </a:extLst>
          </p:cNvPr>
          <p:cNvSpPr>
            <a:spLocks noGrp="1"/>
          </p:cNvSpPr>
          <p:nvPr>
            <p:ph idx="1"/>
          </p:nvPr>
        </p:nvSpPr>
        <p:spPr>
          <a:xfrm>
            <a:off x="1097280" y="2133185"/>
            <a:ext cx="10058400" cy="3760891"/>
          </a:xfrm>
        </p:spPr>
        <p:txBody>
          <a:bodyPr/>
          <a:lstStyle/>
          <a:p>
            <a:pPr marL="457200" indent="-457200">
              <a:buFont typeface="+mj-lt"/>
              <a:buAutoNum type="arabicPeriod"/>
            </a:pPr>
            <a:r>
              <a:rPr lang="en-IN"/>
              <a:t>So far we have seen how to use a pretrained network directly for classification or as a feature extractor. We generally use these approaches when the domain of the target dataset (problem we are interested in solving) is somewhat similar to the source domain (</a:t>
            </a:r>
            <a:r>
              <a:rPr lang="en-IN" err="1"/>
              <a:t>imagenet</a:t>
            </a:r>
            <a:r>
              <a:rPr lang="en-IN"/>
              <a:t> problem)</a:t>
            </a:r>
          </a:p>
          <a:p>
            <a:pPr marL="457200" indent="-457200">
              <a:buFont typeface="+mj-lt"/>
              <a:buAutoNum type="arabicPeriod"/>
            </a:pPr>
            <a:r>
              <a:rPr lang="en-IN"/>
              <a:t>But what if the target domain is different from the source domain or if its very different ?</a:t>
            </a:r>
          </a:p>
          <a:p>
            <a:pPr marL="457200" indent="-457200">
              <a:buFont typeface="+mj-lt"/>
              <a:buAutoNum type="arabicPeriod"/>
            </a:pPr>
            <a:r>
              <a:rPr lang="en-IN"/>
              <a:t>We just extract the correct feature maps from the source domain pretrained network and fine tune them to the target domain. This is known as fine tuning.</a:t>
            </a:r>
          </a:p>
          <a:p>
            <a:pPr marL="457200" indent="-457200">
              <a:buFont typeface="+mj-lt"/>
              <a:buAutoNum type="arabicPeriod"/>
            </a:pPr>
            <a:r>
              <a:rPr lang="en-IN"/>
              <a:t>Fine tuning can be formally defined as freezing a few of the network layers that are used for feature extraction and transferring all of its high level feature maps (outputs of later convolutional layers) to your domain.</a:t>
            </a:r>
          </a:p>
        </p:txBody>
      </p:sp>
    </p:spTree>
    <p:extLst>
      <p:ext uri="{BB962C8B-B14F-4D97-AF65-F5344CB8AC3E}">
        <p14:creationId xmlns:p14="http://schemas.microsoft.com/office/powerpoint/2010/main" val="2644538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75BE-E6B0-453B-C5F1-3330B5288264}"/>
              </a:ext>
            </a:extLst>
          </p:cNvPr>
          <p:cNvSpPr>
            <a:spLocks noGrp="1"/>
          </p:cNvSpPr>
          <p:nvPr>
            <p:ph type="title"/>
          </p:nvPr>
        </p:nvSpPr>
        <p:spPr/>
        <p:txBody>
          <a:bodyPr>
            <a:normAutofit/>
          </a:bodyPr>
          <a:lstStyle/>
          <a:p>
            <a:r>
              <a:rPr lang="en-IN" sz="4000"/>
              <a:t>So how many layers should we freeze ?</a:t>
            </a:r>
          </a:p>
        </p:txBody>
      </p:sp>
      <p:pic>
        <p:nvPicPr>
          <p:cNvPr id="5" name="Content Placeholder 4">
            <a:extLst>
              <a:ext uri="{FF2B5EF4-FFF2-40B4-BE49-F238E27FC236}">
                <a16:creationId xmlns:a16="http://schemas.microsoft.com/office/drawing/2014/main" id="{2B351BDA-91F9-E376-C2DC-74DD4151DD70}"/>
              </a:ext>
            </a:extLst>
          </p:cNvPr>
          <p:cNvPicPr>
            <a:picLocks noGrp="1" noChangeAspect="1"/>
          </p:cNvPicPr>
          <p:nvPr>
            <p:ph idx="1"/>
          </p:nvPr>
        </p:nvPicPr>
        <p:blipFill>
          <a:blip r:embed="rId2"/>
          <a:stretch>
            <a:fillRect/>
          </a:stretch>
        </p:blipFill>
        <p:spPr>
          <a:xfrm>
            <a:off x="687664" y="2158739"/>
            <a:ext cx="10816672" cy="3676454"/>
          </a:xfrm>
        </p:spPr>
      </p:pic>
    </p:spTree>
    <p:extLst>
      <p:ext uri="{BB962C8B-B14F-4D97-AF65-F5344CB8AC3E}">
        <p14:creationId xmlns:p14="http://schemas.microsoft.com/office/powerpoint/2010/main" val="2350125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599E-167B-28B0-C985-ACBC52891763}"/>
              </a:ext>
            </a:extLst>
          </p:cNvPr>
          <p:cNvSpPr>
            <a:spLocks noGrp="1"/>
          </p:cNvSpPr>
          <p:nvPr>
            <p:ph type="title"/>
          </p:nvPr>
        </p:nvSpPr>
        <p:spPr/>
        <p:txBody>
          <a:bodyPr>
            <a:normAutofit/>
          </a:bodyPr>
          <a:lstStyle/>
          <a:p>
            <a:r>
              <a:rPr lang="en-IN" sz="4000"/>
              <a:t>Choosing the appropriate level of Transfer Learning</a:t>
            </a:r>
          </a:p>
        </p:txBody>
      </p:sp>
      <p:sp>
        <p:nvSpPr>
          <p:cNvPr id="3" name="Content Placeholder 2">
            <a:extLst>
              <a:ext uri="{FF2B5EF4-FFF2-40B4-BE49-F238E27FC236}">
                <a16:creationId xmlns:a16="http://schemas.microsoft.com/office/drawing/2014/main" id="{B019849D-45E5-544A-ED93-2FE7B5A06D59}"/>
              </a:ext>
            </a:extLst>
          </p:cNvPr>
          <p:cNvSpPr>
            <a:spLocks noGrp="1"/>
          </p:cNvSpPr>
          <p:nvPr>
            <p:ph idx="1"/>
          </p:nvPr>
        </p:nvSpPr>
        <p:spPr/>
        <p:txBody>
          <a:bodyPr/>
          <a:lstStyle/>
          <a:p>
            <a:r>
              <a:rPr lang="en-IN"/>
              <a:t>Choosing the level of transfer learning depends on two important factors:-</a:t>
            </a:r>
          </a:p>
          <a:p>
            <a:pPr marL="457200" indent="-457200">
              <a:buFont typeface="+mj-lt"/>
              <a:buAutoNum type="arabicPeriod"/>
            </a:pPr>
            <a:r>
              <a:rPr lang="en-IN"/>
              <a:t>Size of the target dataset (small or large): When we have a small dataset, the network probably won’t learn much from training on larger number of layers, so it will tend to overfit the new data. In this case we want to rely more on the pretrained weights of the source dataset</a:t>
            </a:r>
          </a:p>
          <a:p>
            <a:pPr marL="457200" indent="-457200">
              <a:buFont typeface="+mj-lt"/>
              <a:buAutoNum type="arabicPeriod"/>
            </a:pPr>
            <a:r>
              <a:rPr lang="en-IN"/>
              <a:t>Domain similarity of the source and target datasets: Is the target problem similar or different than the source problem ?</a:t>
            </a:r>
          </a:p>
          <a:p>
            <a:pPr marL="0" indent="0">
              <a:buNone/>
            </a:pPr>
            <a:r>
              <a:rPr lang="en-IN"/>
              <a:t>These two factors lead to 4 different scenarios</a:t>
            </a:r>
          </a:p>
        </p:txBody>
      </p:sp>
    </p:spTree>
    <p:extLst>
      <p:ext uri="{BB962C8B-B14F-4D97-AF65-F5344CB8AC3E}">
        <p14:creationId xmlns:p14="http://schemas.microsoft.com/office/powerpoint/2010/main" val="360084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599E-167B-28B0-C985-ACBC52891763}"/>
              </a:ext>
            </a:extLst>
          </p:cNvPr>
          <p:cNvSpPr>
            <a:spLocks noGrp="1"/>
          </p:cNvSpPr>
          <p:nvPr>
            <p:ph type="title"/>
          </p:nvPr>
        </p:nvSpPr>
        <p:spPr/>
        <p:txBody>
          <a:bodyPr>
            <a:normAutofit/>
          </a:bodyPr>
          <a:lstStyle/>
          <a:p>
            <a:r>
              <a:rPr lang="en-IN" sz="4000"/>
              <a:t>Choosing the appropriate level of Transfer Learning</a:t>
            </a:r>
          </a:p>
        </p:txBody>
      </p:sp>
      <p:pic>
        <p:nvPicPr>
          <p:cNvPr id="7" name="Content Placeholder 6">
            <a:extLst>
              <a:ext uri="{FF2B5EF4-FFF2-40B4-BE49-F238E27FC236}">
                <a16:creationId xmlns:a16="http://schemas.microsoft.com/office/drawing/2014/main" id="{8C764153-89ED-71C5-D163-4E62E34669A4}"/>
              </a:ext>
            </a:extLst>
          </p:cNvPr>
          <p:cNvPicPr>
            <a:picLocks noGrp="1" noChangeAspect="1"/>
          </p:cNvPicPr>
          <p:nvPr>
            <p:ph idx="1"/>
          </p:nvPr>
        </p:nvPicPr>
        <p:blipFill>
          <a:blip r:embed="rId2"/>
          <a:stretch>
            <a:fillRect/>
          </a:stretch>
        </p:blipFill>
        <p:spPr>
          <a:xfrm>
            <a:off x="1695323" y="2170598"/>
            <a:ext cx="8801354" cy="4022811"/>
          </a:xfrm>
        </p:spPr>
      </p:pic>
    </p:spTree>
    <p:extLst>
      <p:ext uri="{BB962C8B-B14F-4D97-AF65-F5344CB8AC3E}">
        <p14:creationId xmlns:p14="http://schemas.microsoft.com/office/powerpoint/2010/main" val="382127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583B-737F-719D-8718-014B6CB167FC}"/>
              </a:ext>
            </a:extLst>
          </p:cNvPr>
          <p:cNvSpPr>
            <a:spLocks noGrp="1"/>
          </p:cNvSpPr>
          <p:nvPr>
            <p:ph type="title"/>
          </p:nvPr>
        </p:nvSpPr>
        <p:spPr/>
        <p:txBody>
          <a:bodyPr/>
          <a:lstStyle/>
          <a:p>
            <a:r>
              <a:rPr lang="en-IN"/>
              <a:t>Deep Learning Phase Outline</a:t>
            </a:r>
          </a:p>
        </p:txBody>
      </p:sp>
      <p:sp>
        <p:nvSpPr>
          <p:cNvPr id="3" name="Content Placeholder 2">
            <a:extLst>
              <a:ext uri="{FF2B5EF4-FFF2-40B4-BE49-F238E27FC236}">
                <a16:creationId xmlns:a16="http://schemas.microsoft.com/office/drawing/2014/main" id="{A6F5582A-F329-7563-51E8-3636963EE38F}"/>
              </a:ext>
            </a:extLst>
          </p:cNvPr>
          <p:cNvSpPr>
            <a:spLocks noGrp="1"/>
          </p:cNvSpPr>
          <p:nvPr>
            <p:ph idx="1"/>
          </p:nvPr>
        </p:nvSpPr>
        <p:spPr/>
        <p:txBody>
          <a:bodyPr>
            <a:normAutofit fontScale="92500" lnSpcReduction="10000"/>
          </a:bodyPr>
          <a:lstStyle/>
          <a:p>
            <a:pPr marL="457200" indent="-457200">
              <a:buFont typeface="+mj-lt"/>
              <a:buAutoNum type="arabicPeriod"/>
            </a:pPr>
            <a:r>
              <a:rPr lang="en-IN" sz="1800"/>
              <a:t>What do CNNs Learn ?</a:t>
            </a:r>
          </a:p>
          <a:p>
            <a:pPr marL="457200" indent="-457200">
              <a:buFont typeface="+mj-lt"/>
              <a:buAutoNum type="arabicPeriod"/>
            </a:pPr>
            <a:r>
              <a:rPr lang="en-IN" sz="1800"/>
              <a:t>One Shot Learning (Face Recognition)</a:t>
            </a:r>
          </a:p>
          <a:p>
            <a:pPr marL="749808" lvl="1" indent="-457200">
              <a:buFont typeface="+mj-lt"/>
              <a:buAutoNum type="arabicPeriod"/>
            </a:pPr>
            <a:r>
              <a:rPr lang="en-IN" sz="1600"/>
              <a:t>Siamese Network</a:t>
            </a:r>
          </a:p>
          <a:p>
            <a:pPr marL="457200" indent="-457200">
              <a:buFont typeface="+mj-lt"/>
              <a:buAutoNum type="arabicPeriod"/>
            </a:pPr>
            <a:r>
              <a:rPr lang="en-IN" sz="1800"/>
              <a:t>Image Segmentation</a:t>
            </a:r>
          </a:p>
          <a:p>
            <a:pPr marL="749808" lvl="1" indent="-457200">
              <a:buFont typeface="+mj-lt"/>
              <a:buAutoNum type="arabicPeriod"/>
            </a:pPr>
            <a:r>
              <a:rPr lang="en-IN" sz="1600"/>
              <a:t>FCN</a:t>
            </a:r>
          </a:p>
          <a:p>
            <a:pPr marL="749808" lvl="1" indent="-457200">
              <a:buFont typeface="+mj-lt"/>
              <a:buAutoNum type="arabicPeriod"/>
            </a:pPr>
            <a:r>
              <a:rPr lang="en-IN" sz="1600"/>
              <a:t>U-Net (Optional)</a:t>
            </a:r>
          </a:p>
          <a:p>
            <a:pPr marL="457200" indent="-457200">
              <a:buFont typeface="+mj-lt"/>
              <a:buAutoNum type="arabicPeriod"/>
            </a:pPr>
            <a:r>
              <a:rPr lang="en-IN" sz="1800"/>
              <a:t>Object Detection (Architecture details and training framework)</a:t>
            </a:r>
          </a:p>
          <a:p>
            <a:pPr marL="749808" lvl="1" indent="-457200">
              <a:buFont typeface="+mj-lt"/>
              <a:buAutoNum type="arabicPeriod"/>
            </a:pPr>
            <a:r>
              <a:rPr lang="en-IN" sz="1600"/>
              <a:t>RCNN</a:t>
            </a:r>
          </a:p>
          <a:p>
            <a:pPr marL="749808" lvl="1" indent="-457200">
              <a:buFont typeface="+mj-lt"/>
              <a:buAutoNum type="arabicPeriod"/>
            </a:pPr>
            <a:r>
              <a:rPr lang="en-IN" sz="1600"/>
              <a:t>Fast RCNN</a:t>
            </a:r>
          </a:p>
          <a:p>
            <a:pPr marL="749808" lvl="1" indent="-457200">
              <a:buFont typeface="+mj-lt"/>
              <a:buAutoNum type="arabicPeriod"/>
            </a:pPr>
            <a:r>
              <a:rPr lang="en-IN" sz="1600"/>
              <a:t>Faster RCNN</a:t>
            </a:r>
          </a:p>
          <a:p>
            <a:pPr marL="749808" lvl="1" indent="-457200">
              <a:buFont typeface="+mj-lt"/>
              <a:buAutoNum type="arabicPeriod"/>
            </a:pPr>
            <a:r>
              <a:rPr lang="en-IN" sz="1600"/>
              <a:t>YOLO</a:t>
            </a:r>
            <a:endParaRPr lang="en-IN" sz="1800"/>
          </a:p>
          <a:p>
            <a:pPr marL="457200" indent="-457200">
              <a:buFont typeface="+mj-lt"/>
              <a:buAutoNum type="arabicPeriod"/>
            </a:pPr>
            <a:endParaRPr lang="en-IN" sz="1800"/>
          </a:p>
        </p:txBody>
      </p:sp>
      <p:pic>
        <p:nvPicPr>
          <p:cNvPr id="4" name="Picture 2" descr="Everything You Ever Wanted To Know About Computer Vision. | by Ilija  Mihajlovic | Towards Data Science">
            <a:extLst>
              <a:ext uri="{FF2B5EF4-FFF2-40B4-BE49-F238E27FC236}">
                <a16:creationId xmlns:a16="http://schemas.microsoft.com/office/drawing/2014/main" id="{58ADDB97-C9A1-1F84-41F3-4BDA1DE92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048" y="2480357"/>
            <a:ext cx="4149074" cy="301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826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599E-167B-28B0-C985-ACBC52891763}"/>
              </a:ext>
            </a:extLst>
          </p:cNvPr>
          <p:cNvSpPr>
            <a:spLocks noGrp="1"/>
          </p:cNvSpPr>
          <p:nvPr>
            <p:ph type="title"/>
          </p:nvPr>
        </p:nvSpPr>
        <p:spPr/>
        <p:txBody>
          <a:bodyPr>
            <a:normAutofit/>
          </a:bodyPr>
          <a:lstStyle/>
          <a:p>
            <a:r>
              <a:rPr lang="en-IN" sz="4000"/>
              <a:t>Choosing the appropriate level of Transfer Learning</a:t>
            </a:r>
          </a:p>
        </p:txBody>
      </p:sp>
      <p:graphicFrame>
        <p:nvGraphicFramePr>
          <p:cNvPr id="4" name="Table 4">
            <a:extLst>
              <a:ext uri="{FF2B5EF4-FFF2-40B4-BE49-F238E27FC236}">
                <a16:creationId xmlns:a16="http://schemas.microsoft.com/office/drawing/2014/main" id="{183A2452-0616-17A6-EC76-F28D8D67C4A8}"/>
              </a:ext>
            </a:extLst>
          </p:cNvPr>
          <p:cNvGraphicFramePr>
            <a:graphicFrameLocks noGrp="1"/>
          </p:cNvGraphicFramePr>
          <p:nvPr>
            <p:ph idx="1"/>
            <p:extLst>
              <p:ext uri="{D42A27DB-BD31-4B8C-83A1-F6EECF244321}">
                <p14:modId xmlns:p14="http://schemas.microsoft.com/office/powerpoint/2010/main" val="1524883459"/>
              </p:ext>
            </p:extLst>
          </p:nvPr>
        </p:nvGraphicFramePr>
        <p:xfrm>
          <a:off x="1096963" y="2108200"/>
          <a:ext cx="10058400" cy="4150360"/>
        </p:xfrm>
        <a:graphic>
          <a:graphicData uri="http://schemas.openxmlformats.org/drawingml/2006/table">
            <a:tbl>
              <a:tblPr firstRow="1" bandRow="1">
                <a:tableStyleId>{5C22544A-7EE6-4342-B048-85BDC9FD1C3A}</a:tableStyleId>
              </a:tblPr>
              <a:tblGrid>
                <a:gridCol w="1372860">
                  <a:extLst>
                    <a:ext uri="{9D8B030D-6E8A-4147-A177-3AD203B41FA5}">
                      <a16:colId xmlns:a16="http://schemas.microsoft.com/office/drawing/2014/main" val="368787012"/>
                    </a:ext>
                  </a:extLst>
                </a:gridCol>
                <a:gridCol w="2055043">
                  <a:extLst>
                    <a:ext uri="{9D8B030D-6E8A-4147-A177-3AD203B41FA5}">
                      <a16:colId xmlns:a16="http://schemas.microsoft.com/office/drawing/2014/main" val="1701557543"/>
                    </a:ext>
                  </a:extLst>
                </a:gridCol>
                <a:gridCol w="2092750">
                  <a:extLst>
                    <a:ext uri="{9D8B030D-6E8A-4147-A177-3AD203B41FA5}">
                      <a16:colId xmlns:a16="http://schemas.microsoft.com/office/drawing/2014/main" val="2836901918"/>
                    </a:ext>
                  </a:extLst>
                </a:gridCol>
                <a:gridCol w="4537747">
                  <a:extLst>
                    <a:ext uri="{9D8B030D-6E8A-4147-A177-3AD203B41FA5}">
                      <a16:colId xmlns:a16="http://schemas.microsoft.com/office/drawing/2014/main" val="1352493755"/>
                    </a:ext>
                  </a:extLst>
                </a:gridCol>
              </a:tblGrid>
              <a:tr h="370840">
                <a:tc>
                  <a:txBody>
                    <a:bodyPr/>
                    <a:lstStyle/>
                    <a:p>
                      <a:r>
                        <a:rPr lang="en-IN" sz="1600"/>
                        <a:t>Scenario</a:t>
                      </a:r>
                    </a:p>
                  </a:txBody>
                  <a:tcPr/>
                </a:tc>
                <a:tc>
                  <a:txBody>
                    <a:bodyPr/>
                    <a:lstStyle/>
                    <a:p>
                      <a:r>
                        <a:rPr lang="en-IN" sz="1600"/>
                        <a:t>Size of the target data</a:t>
                      </a:r>
                    </a:p>
                  </a:txBody>
                  <a:tcPr/>
                </a:tc>
                <a:tc>
                  <a:txBody>
                    <a:bodyPr/>
                    <a:lstStyle/>
                    <a:p>
                      <a:r>
                        <a:rPr lang="en-IN" sz="1600"/>
                        <a:t>Similarity of the original and new datasets</a:t>
                      </a:r>
                    </a:p>
                  </a:txBody>
                  <a:tcPr/>
                </a:tc>
                <a:tc>
                  <a:txBody>
                    <a:bodyPr/>
                    <a:lstStyle/>
                    <a:p>
                      <a:r>
                        <a:rPr lang="en-IN" sz="1600"/>
                        <a:t>Approach</a:t>
                      </a:r>
                    </a:p>
                  </a:txBody>
                  <a:tcPr/>
                </a:tc>
                <a:extLst>
                  <a:ext uri="{0D108BD9-81ED-4DB2-BD59-A6C34878D82A}">
                    <a16:rowId xmlns:a16="http://schemas.microsoft.com/office/drawing/2014/main" val="2490795347"/>
                  </a:ext>
                </a:extLst>
              </a:tr>
              <a:tr h="370840">
                <a:tc>
                  <a:txBody>
                    <a:bodyPr/>
                    <a:lstStyle/>
                    <a:p>
                      <a:r>
                        <a:rPr lang="en-IN" sz="1600"/>
                        <a:t>1</a:t>
                      </a:r>
                    </a:p>
                  </a:txBody>
                  <a:tcPr/>
                </a:tc>
                <a:tc>
                  <a:txBody>
                    <a:bodyPr/>
                    <a:lstStyle/>
                    <a:p>
                      <a:r>
                        <a:rPr lang="en-IN" sz="1600"/>
                        <a:t>Small</a:t>
                      </a:r>
                    </a:p>
                  </a:txBody>
                  <a:tcPr/>
                </a:tc>
                <a:tc>
                  <a:txBody>
                    <a:bodyPr/>
                    <a:lstStyle/>
                    <a:p>
                      <a:r>
                        <a:rPr lang="en-IN" sz="1600"/>
                        <a:t>Similar</a:t>
                      </a:r>
                    </a:p>
                  </a:txBody>
                  <a:tcPr/>
                </a:tc>
                <a:tc>
                  <a:txBody>
                    <a:bodyPr/>
                    <a:lstStyle/>
                    <a:p>
                      <a:r>
                        <a:rPr lang="en-IN" sz="1600"/>
                        <a:t>Use pretrained network as a feature extractor</a:t>
                      </a:r>
                    </a:p>
                  </a:txBody>
                  <a:tcPr/>
                </a:tc>
                <a:extLst>
                  <a:ext uri="{0D108BD9-81ED-4DB2-BD59-A6C34878D82A}">
                    <a16:rowId xmlns:a16="http://schemas.microsoft.com/office/drawing/2014/main" val="3067387242"/>
                  </a:ext>
                </a:extLst>
              </a:tr>
              <a:tr h="370840">
                <a:tc>
                  <a:txBody>
                    <a:bodyPr/>
                    <a:lstStyle/>
                    <a:p>
                      <a:r>
                        <a:rPr lang="en-IN" sz="1600"/>
                        <a:t>2</a:t>
                      </a:r>
                    </a:p>
                  </a:txBody>
                  <a:tcPr/>
                </a:tc>
                <a:tc>
                  <a:txBody>
                    <a:bodyPr/>
                    <a:lstStyle/>
                    <a:p>
                      <a:r>
                        <a:rPr lang="en-IN" sz="1600"/>
                        <a:t>Large</a:t>
                      </a:r>
                    </a:p>
                  </a:txBody>
                  <a:tcPr/>
                </a:tc>
                <a:tc>
                  <a:txBody>
                    <a:bodyPr/>
                    <a:lstStyle/>
                    <a:p>
                      <a:r>
                        <a:rPr lang="en-IN" sz="1600"/>
                        <a:t>Similar</a:t>
                      </a:r>
                    </a:p>
                  </a:txBody>
                  <a:tcPr/>
                </a:tc>
                <a:tc>
                  <a:txBody>
                    <a:bodyPr/>
                    <a:lstStyle/>
                    <a:p>
                      <a:r>
                        <a:rPr lang="en-IN" sz="1600"/>
                        <a:t>Freeze 60-80% of the network and fine tune the rest of the network</a:t>
                      </a:r>
                    </a:p>
                  </a:txBody>
                  <a:tcPr/>
                </a:tc>
                <a:extLst>
                  <a:ext uri="{0D108BD9-81ED-4DB2-BD59-A6C34878D82A}">
                    <a16:rowId xmlns:a16="http://schemas.microsoft.com/office/drawing/2014/main" val="1978555535"/>
                  </a:ext>
                </a:extLst>
              </a:tr>
              <a:tr h="370840">
                <a:tc>
                  <a:txBody>
                    <a:bodyPr/>
                    <a:lstStyle/>
                    <a:p>
                      <a:r>
                        <a:rPr lang="en-IN" sz="1600"/>
                        <a:t>3</a:t>
                      </a:r>
                    </a:p>
                  </a:txBody>
                  <a:tcPr/>
                </a:tc>
                <a:tc>
                  <a:txBody>
                    <a:bodyPr/>
                    <a:lstStyle/>
                    <a:p>
                      <a:r>
                        <a:rPr lang="en-IN" sz="1600"/>
                        <a:t>Small</a:t>
                      </a:r>
                    </a:p>
                  </a:txBody>
                  <a:tcPr/>
                </a:tc>
                <a:tc>
                  <a:txBody>
                    <a:bodyPr/>
                    <a:lstStyle/>
                    <a:p>
                      <a:r>
                        <a:rPr lang="en-IN" sz="1600"/>
                        <a:t>Very Different</a:t>
                      </a:r>
                    </a:p>
                  </a:txBody>
                  <a:tcPr/>
                </a:tc>
                <a:tc>
                  <a:txBody>
                    <a:bodyPr/>
                    <a:lstStyle/>
                    <a:p>
                      <a:r>
                        <a:rPr lang="en-IN" sz="1600"/>
                        <a:t>Since target dataset is different it might not be the best to freeze the higher level features of the pretrained network because they contain source dataset specific features. It will be better to retrain layers from somewhere early in the network. Freeze 30-50% of the network.</a:t>
                      </a:r>
                    </a:p>
                  </a:txBody>
                  <a:tcPr/>
                </a:tc>
                <a:extLst>
                  <a:ext uri="{0D108BD9-81ED-4DB2-BD59-A6C34878D82A}">
                    <a16:rowId xmlns:a16="http://schemas.microsoft.com/office/drawing/2014/main" val="3953115306"/>
                  </a:ext>
                </a:extLst>
              </a:tr>
              <a:tr h="370840">
                <a:tc>
                  <a:txBody>
                    <a:bodyPr/>
                    <a:lstStyle/>
                    <a:p>
                      <a:r>
                        <a:rPr lang="en-IN" sz="1600"/>
                        <a:t>4</a:t>
                      </a:r>
                    </a:p>
                  </a:txBody>
                  <a:tcPr/>
                </a:tc>
                <a:tc>
                  <a:txBody>
                    <a:bodyPr/>
                    <a:lstStyle/>
                    <a:p>
                      <a:r>
                        <a:rPr lang="en-IN" sz="1600"/>
                        <a:t>Large</a:t>
                      </a:r>
                    </a:p>
                  </a:txBody>
                  <a:tcPr/>
                </a:tc>
                <a:tc>
                  <a:txBody>
                    <a:bodyPr/>
                    <a:lstStyle/>
                    <a:p>
                      <a:r>
                        <a:rPr lang="en-IN" sz="1600"/>
                        <a:t>Very Different</a:t>
                      </a:r>
                    </a:p>
                  </a:txBody>
                  <a:tcPr/>
                </a:tc>
                <a:tc>
                  <a:txBody>
                    <a:bodyPr/>
                    <a:lstStyle/>
                    <a:p>
                      <a:r>
                        <a:rPr lang="en-IN" sz="1600"/>
                        <a:t>Fine tune the entire network/Train the entire network by using the existing weights of the pretrained network</a:t>
                      </a:r>
                    </a:p>
                  </a:txBody>
                  <a:tcPr/>
                </a:tc>
                <a:extLst>
                  <a:ext uri="{0D108BD9-81ED-4DB2-BD59-A6C34878D82A}">
                    <a16:rowId xmlns:a16="http://schemas.microsoft.com/office/drawing/2014/main" val="421963052"/>
                  </a:ext>
                </a:extLst>
              </a:tr>
            </a:tbl>
          </a:graphicData>
        </a:graphic>
      </p:graphicFrame>
    </p:spTree>
    <p:extLst>
      <p:ext uri="{BB962C8B-B14F-4D97-AF65-F5344CB8AC3E}">
        <p14:creationId xmlns:p14="http://schemas.microsoft.com/office/powerpoint/2010/main" val="3566718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A32A2-A049-59AD-CCB1-A15C10D35857}"/>
              </a:ext>
            </a:extLst>
          </p:cNvPr>
          <p:cNvSpPr>
            <a:spLocks noGrp="1"/>
          </p:cNvSpPr>
          <p:nvPr>
            <p:ph type="title"/>
          </p:nvPr>
        </p:nvSpPr>
        <p:spPr/>
        <p:txBody>
          <a:bodyPr>
            <a:normAutofit/>
          </a:bodyPr>
          <a:lstStyle/>
          <a:p>
            <a:r>
              <a:rPr lang="en-IN" sz="4000"/>
              <a:t>Transfer Learning and Learning Rates</a:t>
            </a:r>
          </a:p>
        </p:txBody>
      </p:sp>
      <p:sp>
        <p:nvSpPr>
          <p:cNvPr id="3" name="Content Placeholder 2">
            <a:extLst>
              <a:ext uri="{FF2B5EF4-FFF2-40B4-BE49-F238E27FC236}">
                <a16:creationId xmlns:a16="http://schemas.microsoft.com/office/drawing/2014/main" id="{1BE67681-1C1A-41D6-A10A-7EC8A4252A01}"/>
              </a:ext>
            </a:extLst>
          </p:cNvPr>
          <p:cNvSpPr>
            <a:spLocks noGrp="1"/>
          </p:cNvSpPr>
          <p:nvPr>
            <p:ph idx="1"/>
          </p:nvPr>
        </p:nvSpPr>
        <p:spPr/>
        <p:txBody>
          <a:bodyPr/>
          <a:lstStyle/>
          <a:p>
            <a:pPr marL="0" indent="0">
              <a:buNone/>
            </a:pPr>
            <a:r>
              <a:rPr lang="en-IN" b="1"/>
              <a:t>Note:</a:t>
            </a:r>
            <a:r>
              <a:rPr lang="en-IN"/>
              <a:t> Learning rates should be kept small when transfer learning is applied, reason being you do not want the trainable layers’ weights to change drastically during your training process. </a:t>
            </a:r>
          </a:p>
        </p:txBody>
      </p:sp>
    </p:spTree>
    <p:extLst>
      <p:ext uri="{BB962C8B-B14F-4D97-AF65-F5344CB8AC3E}">
        <p14:creationId xmlns:p14="http://schemas.microsoft.com/office/powerpoint/2010/main" val="216886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BB1B-A564-3FD7-E612-8A5F64DE90FF}"/>
              </a:ext>
            </a:extLst>
          </p:cNvPr>
          <p:cNvSpPr>
            <a:spLocks noGrp="1"/>
          </p:cNvSpPr>
          <p:nvPr>
            <p:ph type="title"/>
          </p:nvPr>
        </p:nvSpPr>
        <p:spPr/>
        <p:txBody>
          <a:bodyPr/>
          <a:lstStyle/>
          <a:p>
            <a:r>
              <a:rPr lang="en-IN"/>
              <a:t>Grad-CAM: What do CNNs learn?</a:t>
            </a:r>
          </a:p>
        </p:txBody>
      </p:sp>
      <p:pic>
        <p:nvPicPr>
          <p:cNvPr id="3074" name="Picture 2" descr="Gradient-weighted Class Activation Mapping - Grad-CAM- | by Mohamed Chetoui  | Medium">
            <a:extLst>
              <a:ext uri="{FF2B5EF4-FFF2-40B4-BE49-F238E27FC236}">
                <a16:creationId xmlns:a16="http://schemas.microsoft.com/office/drawing/2014/main" id="{DA9F984A-81B8-E681-26C9-E7C6A1B654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2266434"/>
            <a:ext cx="4587083" cy="15850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D30BD7-0CBA-8AA1-A488-6A02ED1BA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046" y="1998220"/>
            <a:ext cx="4292338" cy="2861559"/>
          </a:xfrm>
          <a:prstGeom prst="rect">
            <a:avLst/>
          </a:prstGeom>
        </p:spPr>
      </p:pic>
      <p:pic>
        <p:nvPicPr>
          <p:cNvPr id="7" name="Picture 6">
            <a:extLst>
              <a:ext uri="{FF2B5EF4-FFF2-40B4-BE49-F238E27FC236}">
                <a16:creationId xmlns:a16="http://schemas.microsoft.com/office/drawing/2014/main" id="{FA72B996-2401-CD60-D960-78203781625D}"/>
              </a:ext>
            </a:extLst>
          </p:cNvPr>
          <p:cNvPicPr>
            <a:picLocks noChangeAspect="1"/>
          </p:cNvPicPr>
          <p:nvPr/>
        </p:nvPicPr>
        <p:blipFill rotWithShape="1">
          <a:blip r:embed="rId4">
            <a:extLst>
              <a:ext uri="{28A0092B-C50C-407E-A947-70E740481C1C}">
                <a14:useLocalDpi xmlns:a14="http://schemas.microsoft.com/office/drawing/2010/main" val="0"/>
              </a:ext>
            </a:extLst>
          </a:blip>
          <a:srcRect l="27308" t="9615" r="24915" b="9625"/>
          <a:stretch/>
        </p:blipFill>
        <p:spPr>
          <a:xfrm>
            <a:off x="6287678" y="2460395"/>
            <a:ext cx="1857081" cy="2092751"/>
          </a:xfrm>
          <a:prstGeom prst="rect">
            <a:avLst/>
          </a:prstGeom>
        </p:spPr>
      </p:pic>
      <p:pic>
        <p:nvPicPr>
          <p:cNvPr id="9" name="Picture 8">
            <a:extLst>
              <a:ext uri="{FF2B5EF4-FFF2-40B4-BE49-F238E27FC236}">
                <a16:creationId xmlns:a16="http://schemas.microsoft.com/office/drawing/2014/main" id="{9524EBAE-D5B5-E996-866D-3CD3211148AA}"/>
              </a:ext>
            </a:extLst>
          </p:cNvPr>
          <p:cNvPicPr>
            <a:picLocks noChangeAspect="1"/>
          </p:cNvPicPr>
          <p:nvPr/>
        </p:nvPicPr>
        <p:blipFill rotWithShape="1">
          <a:blip r:embed="rId5">
            <a:extLst>
              <a:ext uri="{28A0092B-C50C-407E-A947-70E740481C1C}">
                <a14:useLocalDpi xmlns:a14="http://schemas.microsoft.com/office/drawing/2010/main" val="0"/>
              </a:ext>
            </a:extLst>
          </a:blip>
          <a:srcRect l="23940" t="7023" r="22451" b="3750"/>
          <a:stretch/>
        </p:blipFill>
        <p:spPr>
          <a:xfrm>
            <a:off x="1545996" y="4049462"/>
            <a:ext cx="2035800" cy="2258956"/>
          </a:xfrm>
          <a:prstGeom prst="rect">
            <a:avLst/>
          </a:prstGeom>
        </p:spPr>
      </p:pic>
      <p:pic>
        <p:nvPicPr>
          <p:cNvPr id="11" name="Picture 10">
            <a:extLst>
              <a:ext uri="{FF2B5EF4-FFF2-40B4-BE49-F238E27FC236}">
                <a16:creationId xmlns:a16="http://schemas.microsoft.com/office/drawing/2014/main" id="{BCDA7ED3-D321-6B81-90A6-16EF63596897}"/>
              </a:ext>
            </a:extLst>
          </p:cNvPr>
          <p:cNvPicPr>
            <a:picLocks noChangeAspect="1"/>
          </p:cNvPicPr>
          <p:nvPr/>
        </p:nvPicPr>
        <p:blipFill rotWithShape="1">
          <a:blip r:embed="rId6">
            <a:extLst>
              <a:ext uri="{28A0092B-C50C-407E-A947-70E740481C1C}">
                <a14:useLocalDpi xmlns:a14="http://schemas.microsoft.com/office/drawing/2010/main" val="0"/>
              </a:ext>
            </a:extLst>
          </a:blip>
          <a:srcRect l="24048" t="10882" r="25372" b="3750"/>
          <a:stretch/>
        </p:blipFill>
        <p:spPr>
          <a:xfrm>
            <a:off x="3978403" y="4049462"/>
            <a:ext cx="2007618" cy="2258956"/>
          </a:xfrm>
          <a:prstGeom prst="rect">
            <a:avLst/>
          </a:prstGeom>
        </p:spPr>
      </p:pic>
    </p:spTree>
    <p:extLst>
      <p:ext uri="{BB962C8B-B14F-4D97-AF65-F5344CB8AC3E}">
        <p14:creationId xmlns:p14="http://schemas.microsoft.com/office/powerpoint/2010/main" val="2611164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EFE55-5F25-941D-2140-AFE9A69F2701}"/>
              </a:ext>
            </a:extLst>
          </p:cNvPr>
          <p:cNvSpPr>
            <a:spLocks noGrp="1"/>
          </p:cNvSpPr>
          <p:nvPr>
            <p:ph type="title"/>
          </p:nvPr>
        </p:nvSpPr>
        <p:spPr/>
        <p:txBody>
          <a:bodyPr/>
          <a:lstStyle/>
          <a:p>
            <a:r>
              <a:rPr lang="en-IN"/>
              <a:t>Miscellaneous</a:t>
            </a:r>
          </a:p>
        </p:txBody>
      </p:sp>
    </p:spTree>
    <p:extLst>
      <p:ext uri="{BB962C8B-B14F-4D97-AF65-F5344CB8AC3E}">
        <p14:creationId xmlns:p14="http://schemas.microsoft.com/office/powerpoint/2010/main" val="2822710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DBCA-B587-2B6F-2F36-8084D9DF2A23}"/>
              </a:ext>
            </a:extLst>
          </p:cNvPr>
          <p:cNvSpPr>
            <a:spLocks noGrp="1"/>
          </p:cNvSpPr>
          <p:nvPr>
            <p:ph type="title"/>
          </p:nvPr>
        </p:nvSpPr>
        <p:spPr/>
        <p:txBody>
          <a:bodyPr/>
          <a:lstStyle/>
          <a:p>
            <a:r>
              <a:rPr lang="en-IN"/>
              <a:t>Model </a:t>
            </a:r>
            <a:r>
              <a:rPr lang="en-IN" err="1"/>
              <a:t>Callbacks</a:t>
            </a:r>
            <a:endParaRPr lang="en-IN"/>
          </a:p>
        </p:txBody>
      </p:sp>
      <p:sp>
        <p:nvSpPr>
          <p:cNvPr id="3" name="Content Placeholder 2">
            <a:extLst>
              <a:ext uri="{FF2B5EF4-FFF2-40B4-BE49-F238E27FC236}">
                <a16:creationId xmlns:a16="http://schemas.microsoft.com/office/drawing/2014/main" id="{CDA52392-4946-5ED0-AA4E-F256F285BA7E}"/>
              </a:ext>
            </a:extLst>
          </p:cNvPr>
          <p:cNvSpPr>
            <a:spLocks noGrp="1"/>
          </p:cNvSpPr>
          <p:nvPr>
            <p:ph idx="1"/>
          </p:nvPr>
        </p:nvSpPr>
        <p:spPr/>
        <p:txBody>
          <a:bodyPr/>
          <a:lstStyle/>
          <a:p>
            <a:r>
              <a:rPr lang="en-IN" err="1"/>
              <a:t>EarlyStopping</a:t>
            </a:r>
            <a:endParaRPr lang="en-IN"/>
          </a:p>
          <a:p>
            <a:r>
              <a:rPr lang="en-IN"/>
              <a:t>Checkpointing</a:t>
            </a:r>
          </a:p>
          <a:p>
            <a:r>
              <a:rPr lang="en-IN" err="1"/>
              <a:t>ReduceLROnPlateau</a:t>
            </a:r>
            <a:endParaRPr lang="en-IN"/>
          </a:p>
        </p:txBody>
      </p:sp>
      <p:pic>
        <p:nvPicPr>
          <p:cNvPr id="2050" name="Picture 2" descr="What learning rate should I use?">
            <a:extLst>
              <a:ext uri="{FF2B5EF4-FFF2-40B4-BE49-F238E27FC236}">
                <a16:creationId xmlns:a16="http://schemas.microsoft.com/office/drawing/2014/main" id="{7E0C4E7C-A550-0D5C-C079-FC10527E2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738" y="3657601"/>
            <a:ext cx="3508523" cy="242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89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85BE-7517-8830-6BB8-1F3B4DE165CA}"/>
              </a:ext>
            </a:extLst>
          </p:cNvPr>
          <p:cNvSpPr>
            <a:spLocks noGrp="1"/>
          </p:cNvSpPr>
          <p:nvPr>
            <p:ph type="title"/>
          </p:nvPr>
        </p:nvSpPr>
        <p:spPr/>
        <p:txBody>
          <a:bodyPr/>
          <a:lstStyle/>
          <a:p>
            <a:r>
              <a:rPr lang="en-IN"/>
              <a:t>ROC and AUC</a:t>
            </a:r>
          </a:p>
        </p:txBody>
      </p:sp>
      <p:sp>
        <p:nvSpPr>
          <p:cNvPr id="3" name="Content Placeholder 2">
            <a:extLst>
              <a:ext uri="{FF2B5EF4-FFF2-40B4-BE49-F238E27FC236}">
                <a16:creationId xmlns:a16="http://schemas.microsoft.com/office/drawing/2014/main" id="{C9AA3069-A550-7672-859E-DE4524C314CF}"/>
              </a:ext>
            </a:extLst>
          </p:cNvPr>
          <p:cNvSpPr>
            <a:spLocks noGrp="1"/>
          </p:cNvSpPr>
          <p:nvPr>
            <p:ph idx="1"/>
          </p:nvPr>
        </p:nvSpPr>
        <p:spPr/>
        <p:txBody>
          <a:bodyPr/>
          <a:lstStyle/>
          <a:p>
            <a:r>
              <a:rPr lang="en-IN">
                <a:hlinkClick r:id="rId2"/>
              </a:rPr>
              <a:t>https://towardsdatascience.com/demystifying-roc-curves-df809474529a</a:t>
            </a:r>
            <a:endParaRPr lang="en-IN"/>
          </a:p>
          <a:p>
            <a:r>
              <a:rPr lang="en-IN"/>
              <a:t>https://towardsdatascience.com/understanding-auc-roc-curve-68b2303cc9c5</a:t>
            </a:r>
          </a:p>
        </p:txBody>
      </p:sp>
    </p:spTree>
    <p:extLst>
      <p:ext uri="{BB962C8B-B14F-4D97-AF65-F5344CB8AC3E}">
        <p14:creationId xmlns:p14="http://schemas.microsoft.com/office/powerpoint/2010/main" val="389848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9600" i="1">
                <a:solidFill>
                  <a:srgbClr val="FFFFFF"/>
                </a:solidFill>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42E27EB8-AD6D-0C74-AAFC-2B46E3A00984}"/>
              </a:ext>
            </a:extLst>
          </p:cNvPr>
          <p:cNvSpPr txBox="1"/>
          <p:nvPr/>
        </p:nvSpPr>
        <p:spPr>
          <a:xfrm flipH="1">
            <a:off x="1273883" y="5729716"/>
            <a:ext cx="6928822" cy="369332"/>
          </a:xfrm>
          <a:prstGeom prst="rect">
            <a:avLst/>
          </a:prstGeom>
          <a:noFill/>
        </p:spPr>
        <p:txBody>
          <a:bodyPr wrap="square" rtlCol="0">
            <a:spAutoFit/>
          </a:bodyPr>
          <a:lstStyle/>
          <a:p>
            <a:r>
              <a:rPr lang="en-IN">
                <a:solidFill>
                  <a:schemeClr val="bg1"/>
                </a:solidFill>
              </a:rPr>
              <a:t>For any queries drop an email at: quadeershaikh15.8@gmail.com</a:t>
            </a:r>
          </a:p>
        </p:txBody>
      </p:sp>
    </p:spTree>
    <p:extLst>
      <p:ext uri="{BB962C8B-B14F-4D97-AF65-F5344CB8AC3E}">
        <p14:creationId xmlns:p14="http://schemas.microsoft.com/office/powerpoint/2010/main" val="19171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DC72-4EF0-0DF0-7A90-FFC7F011E785}"/>
              </a:ext>
            </a:extLst>
          </p:cNvPr>
          <p:cNvSpPr>
            <a:spLocks noGrp="1"/>
          </p:cNvSpPr>
          <p:nvPr>
            <p:ph type="title"/>
          </p:nvPr>
        </p:nvSpPr>
        <p:spPr/>
        <p:txBody>
          <a:bodyPr/>
          <a:lstStyle/>
          <a:p>
            <a:r>
              <a:rPr lang="en-IN"/>
              <a:t>A revisit to an old friend: NNs</a:t>
            </a:r>
          </a:p>
        </p:txBody>
      </p:sp>
      <p:sp>
        <p:nvSpPr>
          <p:cNvPr id="3" name="Content Placeholder 2">
            <a:extLst>
              <a:ext uri="{FF2B5EF4-FFF2-40B4-BE49-F238E27FC236}">
                <a16:creationId xmlns:a16="http://schemas.microsoft.com/office/drawing/2014/main" id="{9EF5CEE8-4823-3BE4-8A2D-3550EC478FD9}"/>
              </a:ext>
            </a:extLst>
          </p:cNvPr>
          <p:cNvSpPr>
            <a:spLocks noGrp="1"/>
          </p:cNvSpPr>
          <p:nvPr>
            <p:ph idx="1"/>
          </p:nvPr>
        </p:nvSpPr>
        <p:spPr/>
        <p:txBody>
          <a:bodyPr>
            <a:normAutofit fontScale="77500" lnSpcReduction="20000"/>
          </a:bodyPr>
          <a:lstStyle/>
          <a:p>
            <a:pPr marL="457200" indent="-457200">
              <a:buFont typeface="+mj-lt"/>
              <a:buAutoNum type="arabicPeriod"/>
            </a:pPr>
            <a:r>
              <a:rPr lang="en-US" b="0" i="0">
                <a:solidFill>
                  <a:srgbClr val="4D5156"/>
                </a:solidFill>
                <a:effectLst/>
                <a:latin typeface="arial" panose="020B0604020202020204" pitchFamily="34" charset="0"/>
              </a:rPr>
              <a:t>An ANN is based on a collection of connected units or nodes called artificial neurons, which loosely model the neurons in a biological brain</a:t>
            </a:r>
          </a:p>
          <a:p>
            <a:pPr marL="457200" indent="-457200">
              <a:buFont typeface="+mj-lt"/>
              <a:buAutoNum type="arabicPeriod"/>
            </a:pPr>
            <a:r>
              <a:rPr lang="en-US" b="0" i="0">
                <a:solidFill>
                  <a:srgbClr val="4D5156"/>
                </a:solidFill>
                <a:effectLst/>
                <a:latin typeface="arial" panose="020B0604020202020204" pitchFamily="34" charset="0"/>
              </a:rPr>
              <a:t>Used for </a:t>
            </a:r>
            <a:r>
              <a:rPr lang="en-US">
                <a:solidFill>
                  <a:srgbClr val="4D5156"/>
                </a:solidFill>
                <a:latin typeface="arial" panose="020B0604020202020204" pitchFamily="34" charset="0"/>
              </a:rPr>
              <a:t>non linear pattern recognition</a:t>
            </a:r>
          </a:p>
          <a:p>
            <a:pPr marL="457200" indent="-457200">
              <a:buFont typeface="+mj-lt"/>
              <a:buAutoNum type="arabicPeriod"/>
            </a:pPr>
            <a:r>
              <a:rPr lang="en-US">
                <a:solidFill>
                  <a:srgbClr val="4D5156"/>
                </a:solidFill>
                <a:latin typeface="arial" panose="020B0604020202020204" pitchFamily="34" charset="0"/>
              </a:rPr>
              <a:t>Always count the hidden layers + output layers</a:t>
            </a:r>
          </a:p>
          <a:p>
            <a:pPr marL="749808" lvl="1" indent="-457200"/>
            <a:r>
              <a:rPr lang="en-US">
                <a:solidFill>
                  <a:srgbClr val="4D5156"/>
                </a:solidFill>
                <a:latin typeface="arial" panose="020B0604020202020204" pitchFamily="34" charset="0"/>
              </a:rPr>
              <a:t>This is a 2 layers neural network</a:t>
            </a:r>
          </a:p>
          <a:p>
            <a:pPr marL="457200" indent="-457200">
              <a:buFont typeface="+mj-lt"/>
              <a:buAutoNum type="arabicPeriod"/>
            </a:pPr>
            <a:r>
              <a:rPr lang="en-US">
                <a:solidFill>
                  <a:srgbClr val="4D5156"/>
                </a:solidFill>
                <a:latin typeface="arial" panose="020B0604020202020204" pitchFamily="34" charset="0"/>
              </a:rPr>
              <a:t>Hyperparameters need to be configured:-</a:t>
            </a:r>
          </a:p>
          <a:p>
            <a:pPr marL="749808" lvl="1" indent="-457200">
              <a:buFont typeface="+mj-lt"/>
              <a:buAutoNum type="arabicPeriod"/>
            </a:pPr>
            <a:r>
              <a:rPr lang="en-US" b="0" i="0">
                <a:solidFill>
                  <a:srgbClr val="4D5156"/>
                </a:solidFill>
                <a:effectLst/>
                <a:latin typeface="arial" panose="020B0604020202020204" pitchFamily="34" charset="0"/>
              </a:rPr>
              <a:t>No. of layers</a:t>
            </a:r>
          </a:p>
          <a:p>
            <a:pPr marL="749808" lvl="1" indent="-457200">
              <a:buFont typeface="+mj-lt"/>
              <a:buAutoNum type="arabicPeriod"/>
            </a:pPr>
            <a:r>
              <a:rPr lang="en-US">
                <a:solidFill>
                  <a:srgbClr val="4D5156"/>
                </a:solidFill>
                <a:latin typeface="arial" panose="020B0604020202020204" pitchFamily="34" charset="0"/>
              </a:rPr>
              <a:t>No. of neurons in each layer</a:t>
            </a:r>
          </a:p>
          <a:p>
            <a:pPr marL="749808" lvl="1" indent="-457200">
              <a:buFont typeface="+mj-lt"/>
              <a:buAutoNum type="arabicPeriod"/>
            </a:pPr>
            <a:r>
              <a:rPr lang="en-US">
                <a:solidFill>
                  <a:srgbClr val="4D5156"/>
                </a:solidFill>
                <a:latin typeface="arial" panose="020B0604020202020204" pitchFamily="34" charset="0"/>
              </a:rPr>
              <a:t>No. of epochs</a:t>
            </a:r>
          </a:p>
          <a:p>
            <a:pPr marL="749808" lvl="1" indent="-457200">
              <a:buFont typeface="+mj-lt"/>
              <a:buAutoNum type="arabicPeriod"/>
            </a:pPr>
            <a:r>
              <a:rPr lang="en-US" b="0" i="0">
                <a:solidFill>
                  <a:srgbClr val="4D5156"/>
                </a:solidFill>
                <a:effectLst/>
                <a:latin typeface="arial" panose="020B0604020202020204" pitchFamily="34" charset="0"/>
              </a:rPr>
              <a:t>Learning rate</a:t>
            </a:r>
          </a:p>
          <a:p>
            <a:pPr marL="749808" lvl="1" indent="-457200">
              <a:buFont typeface="+mj-lt"/>
              <a:buAutoNum type="arabicPeriod"/>
            </a:pPr>
            <a:r>
              <a:rPr lang="en-US">
                <a:solidFill>
                  <a:srgbClr val="4D5156"/>
                </a:solidFill>
                <a:latin typeface="arial" panose="020B0604020202020204" pitchFamily="34" charset="0"/>
              </a:rPr>
              <a:t>Loss function, Optimizer</a:t>
            </a:r>
          </a:p>
          <a:p>
            <a:pPr marL="749808" lvl="1" indent="-457200">
              <a:buFont typeface="+mj-lt"/>
              <a:buAutoNum type="arabicPeriod"/>
            </a:pPr>
            <a:r>
              <a:rPr lang="en-US" b="0" i="0">
                <a:solidFill>
                  <a:srgbClr val="4D5156"/>
                </a:solidFill>
                <a:effectLst/>
                <a:latin typeface="arial" panose="020B0604020202020204" pitchFamily="34" charset="0"/>
              </a:rPr>
              <a:t>Batch size</a:t>
            </a:r>
          </a:p>
          <a:p>
            <a:pPr marL="457200" indent="-457200">
              <a:buFont typeface="+mj-lt"/>
              <a:buAutoNum type="arabicPeriod"/>
            </a:pPr>
            <a:r>
              <a:rPr lang="en-US">
                <a:solidFill>
                  <a:srgbClr val="4D5156"/>
                </a:solidFill>
                <a:latin typeface="arial" panose="020B0604020202020204" pitchFamily="34" charset="0"/>
              </a:rPr>
              <a:t>How do you count the total parameters in your neural network ?</a:t>
            </a:r>
            <a:endParaRPr lang="en-US" b="0" i="0">
              <a:solidFill>
                <a:srgbClr val="4D5156"/>
              </a:solidFill>
              <a:effectLst/>
              <a:latin typeface="arial" panose="020B0604020202020204" pitchFamily="34" charset="0"/>
            </a:endParaRPr>
          </a:p>
          <a:p>
            <a:pPr marL="457200" indent="-457200">
              <a:buFont typeface="+mj-lt"/>
              <a:buAutoNum type="arabicPeriod"/>
            </a:pPr>
            <a:endParaRPr lang="en-IN"/>
          </a:p>
        </p:txBody>
      </p:sp>
      <p:pic>
        <p:nvPicPr>
          <p:cNvPr id="1028" name="Picture 4" descr="machine learning - When to use a neural network with just one output neuron  and when with multiple output neurons? - Stack Overflow">
            <a:extLst>
              <a:ext uri="{FF2B5EF4-FFF2-40B4-BE49-F238E27FC236}">
                <a16:creationId xmlns:a16="http://schemas.microsoft.com/office/drawing/2014/main" id="{EBD24B69-88D3-334D-AEE3-B4B2D06308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91"/>
          <a:stretch/>
        </p:blipFill>
        <p:spPr bwMode="auto">
          <a:xfrm>
            <a:off x="8076994" y="2978869"/>
            <a:ext cx="3078686" cy="224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90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DC72-4EF0-0DF0-7A90-FFC7F011E785}"/>
              </a:ext>
            </a:extLst>
          </p:cNvPr>
          <p:cNvSpPr>
            <a:spLocks noGrp="1"/>
          </p:cNvSpPr>
          <p:nvPr>
            <p:ph type="title"/>
          </p:nvPr>
        </p:nvSpPr>
        <p:spPr/>
        <p:txBody>
          <a:bodyPr/>
          <a:lstStyle/>
          <a:p>
            <a:r>
              <a:rPr lang="en-IN"/>
              <a:t>A revisit to an old friend: NNs</a:t>
            </a:r>
          </a:p>
        </p:txBody>
      </p:sp>
      <p:sp>
        <p:nvSpPr>
          <p:cNvPr id="3" name="Content Placeholder 2">
            <a:extLst>
              <a:ext uri="{FF2B5EF4-FFF2-40B4-BE49-F238E27FC236}">
                <a16:creationId xmlns:a16="http://schemas.microsoft.com/office/drawing/2014/main" id="{9EF5CEE8-4823-3BE4-8A2D-3550EC478FD9}"/>
              </a:ext>
            </a:extLst>
          </p:cNvPr>
          <p:cNvSpPr>
            <a:spLocks noGrp="1"/>
          </p:cNvSpPr>
          <p:nvPr>
            <p:ph idx="1"/>
          </p:nvPr>
        </p:nvSpPr>
        <p:spPr/>
        <p:txBody>
          <a:bodyPr>
            <a:normAutofit/>
          </a:bodyPr>
          <a:lstStyle/>
          <a:p>
            <a:pPr marL="457200" indent="-457200">
              <a:buFont typeface="+mj-lt"/>
              <a:buAutoNum type="arabicPeriod"/>
            </a:pPr>
            <a:r>
              <a:rPr lang="en-US" b="0" i="0">
                <a:solidFill>
                  <a:srgbClr val="4D5156"/>
                </a:solidFill>
                <a:effectLst/>
                <a:latin typeface="arial" panose="020B0604020202020204" pitchFamily="34" charset="0"/>
              </a:rPr>
              <a:t>How do you calculate the total parameters in the neural network ?</a:t>
            </a:r>
          </a:p>
          <a:p>
            <a:pPr marL="0" indent="0">
              <a:buNone/>
            </a:pPr>
            <a:r>
              <a:rPr lang="en-US">
                <a:solidFill>
                  <a:srgbClr val="4D5156"/>
                </a:solidFill>
                <a:latin typeface="arial" panose="020B0604020202020204" pitchFamily="34" charset="0"/>
              </a:rPr>
              <a:t>Ans. A neural network has 2 kind of params: weights and biases</a:t>
            </a:r>
          </a:p>
          <a:p>
            <a:pPr marL="0" indent="0">
              <a:buNone/>
            </a:pPr>
            <a:r>
              <a:rPr lang="en-US">
                <a:solidFill>
                  <a:srgbClr val="4D5156"/>
                </a:solidFill>
                <a:latin typeface="arial" panose="020B0604020202020204" pitchFamily="34" charset="0"/>
              </a:rPr>
              <a:t>Params for a given layer l</a:t>
            </a:r>
          </a:p>
          <a:p>
            <a:pPr marL="0" indent="0">
              <a:buNone/>
            </a:pPr>
            <a:r>
              <a:rPr lang="en-US" b="0" i="0">
                <a:solidFill>
                  <a:srgbClr val="4D5156"/>
                </a:solidFill>
                <a:effectLst/>
                <a:latin typeface="arial" panose="020B0604020202020204" pitchFamily="34" charset="0"/>
              </a:rPr>
              <a:t>Weights = No. of units in current layer</a:t>
            </a:r>
            <a:r>
              <a:rPr lang="en-US">
                <a:solidFill>
                  <a:srgbClr val="4D5156"/>
                </a:solidFill>
                <a:latin typeface="arial" panose="020B0604020202020204" pitchFamily="34" charset="0"/>
              </a:rPr>
              <a:t> (l) x No. of units in </a:t>
            </a:r>
            <a:r>
              <a:rPr lang="en-US" err="1">
                <a:solidFill>
                  <a:srgbClr val="4D5156"/>
                </a:solidFill>
                <a:latin typeface="arial" panose="020B0604020202020204" pitchFamily="34" charset="0"/>
              </a:rPr>
              <a:t>prev</a:t>
            </a:r>
            <a:r>
              <a:rPr lang="en-US">
                <a:solidFill>
                  <a:srgbClr val="4D5156"/>
                </a:solidFill>
                <a:latin typeface="arial" panose="020B0604020202020204" pitchFamily="34" charset="0"/>
              </a:rPr>
              <a:t> layer (l-1)</a:t>
            </a:r>
          </a:p>
          <a:p>
            <a:pPr marL="0" indent="0">
              <a:buNone/>
            </a:pPr>
            <a:r>
              <a:rPr lang="en-US">
                <a:solidFill>
                  <a:srgbClr val="4D5156"/>
                </a:solidFill>
                <a:latin typeface="arial" panose="020B0604020202020204" pitchFamily="34" charset="0"/>
              </a:rPr>
              <a:t>Biases = No. of units in current layer (l) x 1</a:t>
            </a:r>
          </a:p>
          <a:p>
            <a:pPr marL="0" indent="0">
              <a:buNone/>
            </a:pPr>
            <a:r>
              <a:rPr lang="en-US" b="0" i="0">
                <a:solidFill>
                  <a:srgbClr val="4D5156"/>
                </a:solidFill>
                <a:effectLst/>
                <a:latin typeface="arial" panose="020B0604020202020204" pitchFamily="34" charset="0"/>
              </a:rPr>
              <a:t>Params = </a:t>
            </a:r>
            <a:r>
              <a:rPr lang="en-US">
                <a:solidFill>
                  <a:srgbClr val="4D5156"/>
                </a:solidFill>
                <a:latin typeface="arial" panose="020B0604020202020204" pitchFamily="34" charset="0"/>
              </a:rPr>
              <a:t>no. of weights + no. of biases</a:t>
            </a:r>
            <a:endParaRPr lang="en-US" b="0" i="0">
              <a:solidFill>
                <a:srgbClr val="4D5156"/>
              </a:solidFill>
              <a:effectLst/>
              <a:latin typeface="arial" panose="020B0604020202020204" pitchFamily="34" charset="0"/>
            </a:endParaRPr>
          </a:p>
          <a:p>
            <a:pPr marL="457200" indent="-457200">
              <a:buFont typeface="+mj-lt"/>
              <a:buAutoNum type="arabicPeriod"/>
            </a:pPr>
            <a:endParaRPr lang="en-IN"/>
          </a:p>
        </p:txBody>
      </p:sp>
      <p:pic>
        <p:nvPicPr>
          <p:cNvPr id="1028" name="Picture 4" descr="machine learning - When to use a neural network with just one output neuron  and when with multiple output neurons? - Stack Overflow">
            <a:extLst>
              <a:ext uri="{FF2B5EF4-FFF2-40B4-BE49-F238E27FC236}">
                <a16:creationId xmlns:a16="http://schemas.microsoft.com/office/drawing/2014/main" id="{EBD24B69-88D3-334D-AEE3-B4B2D06308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91"/>
          <a:stretch/>
        </p:blipFill>
        <p:spPr bwMode="auto">
          <a:xfrm>
            <a:off x="7336882" y="4122884"/>
            <a:ext cx="3818798" cy="224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372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DC72-4EF0-0DF0-7A90-FFC7F011E785}"/>
              </a:ext>
            </a:extLst>
          </p:cNvPr>
          <p:cNvSpPr>
            <a:spLocks noGrp="1"/>
          </p:cNvSpPr>
          <p:nvPr>
            <p:ph type="title"/>
          </p:nvPr>
        </p:nvSpPr>
        <p:spPr/>
        <p:txBody>
          <a:bodyPr/>
          <a:lstStyle/>
          <a:p>
            <a:r>
              <a:rPr lang="en-IN"/>
              <a:t>A revisit to an old friend: NNs</a:t>
            </a:r>
          </a:p>
        </p:txBody>
      </p:sp>
      <p:sp>
        <p:nvSpPr>
          <p:cNvPr id="3" name="Content Placeholder 2">
            <a:extLst>
              <a:ext uri="{FF2B5EF4-FFF2-40B4-BE49-F238E27FC236}">
                <a16:creationId xmlns:a16="http://schemas.microsoft.com/office/drawing/2014/main" id="{9EF5CEE8-4823-3BE4-8A2D-3550EC478FD9}"/>
              </a:ext>
            </a:extLst>
          </p:cNvPr>
          <p:cNvSpPr>
            <a:spLocks noGrp="1"/>
          </p:cNvSpPr>
          <p:nvPr>
            <p:ph idx="1"/>
          </p:nvPr>
        </p:nvSpPr>
        <p:spPr>
          <a:xfrm>
            <a:off x="1097280" y="2108201"/>
            <a:ext cx="5378934" cy="3760891"/>
          </a:xfrm>
        </p:spPr>
        <p:txBody>
          <a:bodyPr>
            <a:normAutofit lnSpcReduction="10000"/>
          </a:bodyPr>
          <a:lstStyle/>
          <a:p>
            <a:pPr marL="0" indent="0" algn="just">
              <a:buNone/>
            </a:pPr>
            <a:r>
              <a:rPr lang="en-IN" sz="1200" b="1"/>
              <a:t>How to perform image classification using ANNs ?</a:t>
            </a:r>
          </a:p>
          <a:p>
            <a:pPr marL="457200" indent="-457200" algn="just">
              <a:buFont typeface="+mj-lt"/>
              <a:buAutoNum type="arabicPeriod"/>
            </a:pPr>
            <a:r>
              <a:rPr lang="en-IN" sz="1200"/>
              <a:t>Flatten the image</a:t>
            </a:r>
          </a:p>
          <a:p>
            <a:pPr marL="457200" indent="-457200" algn="just">
              <a:buFont typeface="+mj-lt"/>
              <a:buAutoNum type="arabicPeriod"/>
            </a:pPr>
            <a:r>
              <a:rPr lang="en-IN" sz="1200"/>
              <a:t>Pass the flattened image to the neural network</a:t>
            </a:r>
          </a:p>
          <a:p>
            <a:pPr marL="0" indent="0" algn="just">
              <a:buNone/>
            </a:pPr>
            <a:r>
              <a:rPr lang="en-IN" sz="1200" b="1"/>
              <a:t>Problems with this for image related tasks:-</a:t>
            </a:r>
          </a:p>
          <a:p>
            <a:pPr marL="457200" indent="-457200" algn="just">
              <a:buFont typeface="+mj-lt"/>
              <a:buAutoNum type="arabicPeriod"/>
            </a:pPr>
            <a:r>
              <a:rPr lang="en-IN" sz="1200"/>
              <a:t>Images have a 2D spatial structure, therefore considering only the flattened pixel values are not very useful features for tasks like classification</a:t>
            </a:r>
          </a:p>
          <a:p>
            <a:pPr marL="749808" lvl="1" indent="-457200" algn="just"/>
            <a:r>
              <a:rPr lang="en-IN" sz="1000"/>
              <a:t>Pixels that spatially separated are treated the same way as pixels that are adjacent </a:t>
            </a:r>
          </a:p>
          <a:p>
            <a:pPr marL="457200" indent="-457200" algn="just">
              <a:buFont typeface="+mj-lt"/>
              <a:buAutoNum type="arabicPeriod"/>
            </a:pPr>
            <a:r>
              <a:rPr lang="en-IN" sz="1200"/>
              <a:t>No way for network to learn features at different places in an input image</a:t>
            </a:r>
          </a:p>
          <a:p>
            <a:pPr marL="457200" indent="-457200" algn="just">
              <a:buFont typeface="+mj-lt"/>
              <a:buAutoNum type="arabicPeriod"/>
            </a:pPr>
            <a:r>
              <a:rPr lang="en-IN" sz="1200"/>
              <a:t> Imagine flattening an image of resolution 224x224x3, every image will be represented using a vector of size 150,528. </a:t>
            </a:r>
          </a:p>
          <a:p>
            <a:pPr marL="457200" indent="-457200" algn="just">
              <a:buFont typeface="+mj-lt"/>
              <a:buAutoNum type="arabicPeriod"/>
            </a:pPr>
            <a:r>
              <a:rPr lang="en-IN" sz="1200"/>
              <a:t>Now imagine using a neural network which has 2 hidden layers of 512 and 128 neurons each and one output layer of 1 neuron. Can you calculate the number of parameters required ?</a:t>
            </a:r>
          </a:p>
        </p:txBody>
      </p:sp>
      <p:pic>
        <p:nvPicPr>
          <p:cNvPr id="2050" name="Picture 2" descr="A Comprehensive Guide to Convolutional Neural Networks — the ELI5 way | by  Sumit Saha | Towards Data Science">
            <a:extLst>
              <a:ext uri="{FF2B5EF4-FFF2-40B4-BE49-F238E27FC236}">
                <a16:creationId xmlns:a16="http://schemas.microsoft.com/office/drawing/2014/main" id="{E75B2BA2-6E2E-259D-DF4D-74358E888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380" y="2105294"/>
            <a:ext cx="2253448" cy="18610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0D88AB-FF89-C778-D7B1-128F53F4F763}"/>
              </a:ext>
            </a:extLst>
          </p:cNvPr>
          <p:cNvSpPr txBox="1"/>
          <p:nvPr/>
        </p:nvSpPr>
        <p:spPr>
          <a:xfrm>
            <a:off x="7447175" y="4703974"/>
            <a:ext cx="4656841" cy="1323439"/>
          </a:xfrm>
          <a:prstGeom prst="rect">
            <a:avLst/>
          </a:prstGeom>
          <a:noFill/>
        </p:spPr>
        <p:txBody>
          <a:bodyPr wrap="square" rtlCol="0">
            <a:spAutoFit/>
          </a:bodyPr>
          <a:lstStyle/>
          <a:p>
            <a:r>
              <a:rPr lang="en-IN" sz="1600" b="1"/>
              <a:t>Params</a:t>
            </a:r>
          </a:p>
          <a:p>
            <a:pPr marL="342900" indent="-342900">
              <a:buFont typeface="+mj-lt"/>
              <a:buAutoNum type="arabicPeriod"/>
            </a:pPr>
            <a:r>
              <a:rPr lang="en-IN" sz="1600"/>
              <a:t>512 x 150,528 + 512 x 1 = 77,070,848</a:t>
            </a:r>
          </a:p>
          <a:p>
            <a:pPr marL="342900" indent="-342900">
              <a:buFont typeface="+mj-lt"/>
              <a:buAutoNum type="arabicPeriod"/>
            </a:pPr>
            <a:r>
              <a:rPr lang="en-IN" sz="1600"/>
              <a:t>128 x 512 + 128 x 1 = 65,664</a:t>
            </a:r>
          </a:p>
          <a:p>
            <a:pPr marL="342900" indent="-342900">
              <a:buFont typeface="+mj-lt"/>
              <a:buAutoNum type="arabicPeriod"/>
            </a:pPr>
            <a:r>
              <a:rPr lang="en-IN" sz="1600"/>
              <a:t>1 x 128 + 1 x 1 = 129</a:t>
            </a:r>
          </a:p>
          <a:p>
            <a:r>
              <a:rPr lang="en-IN" sz="1600" b="1"/>
              <a:t>Total</a:t>
            </a:r>
            <a:r>
              <a:rPr lang="en-IN" sz="1600"/>
              <a:t> = 77,136,641</a:t>
            </a:r>
          </a:p>
        </p:txBody>
      </p:sp>
    </p:spTree>
    <p:extLst>
      <p:ext uri="{BB962C8B-B14F-4D97-AF65-F5344CB8AC3E}">
        <p14:creationId xmlns:p14="http://schemas.microsoft.com/office/powerpoint/2010/main" val="2675509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DC72-4EF0-0DF0-7A90-FFC7F011E785}"/>
              </a:ext>
            </a:extLst>
          </p:cNvPr>
          <p:cNvSpPr>
            <a:spLocks noGrp="1"/>
          </p:cNvSpPr>
          <p:nvPr>
            <p:ph type="title"/>
          </p:nvPr>
        </p:nvSpPr>
        <p:spPr/>
        <p:txBody>
          <a:bodyPr/>
          <a:lstStyle/>
          <a:p>
            <a:r>
              <a:rPr lang="en-IN"/>
              <a:t>A revisit to an old friend: NNs</a:t>
            </a:r>
          </a:p>
        </p:txBody>
      </p:sp>
      <p:sp>
        <p:nvSpPr>
          <p:cNvPr id="6" name="Content Placeholder 5">
            <a:extLst>
              <a:ext uri="{FF2B5EF4-FFF2-40B4-BE49-F238E27FC236}">
                <a16:creationId xmlns:a16="http://schemas.microsoft.com/office/drawing/2014/main" id="{2B643D2E-04AD-AF15-6FA6-5361620D97DB}"/>
              </a:ext>
            </a:extLst>
          </p:cNvPr>
          <p:cNvSpPr>
            <a:spLocks noGrp="1"/>
          </p:cNvSpPr>
          <p:nvPr>
            <p:ph idx="1"/>
          </p:nvPr>
        </p:nvSpPr>
        <p:spPr>
          <a:xfrm>
            <a:off x="1097280" y="2108201"/>
            <a:ext cx="6885313" cy="3760891"/>
          </a:xfrm>
        </p:spPr>
        <p:txBody>
          <a:bodyPr>
            <a:normAutofit fontScale="92500" lnSpcReduction="20000"/>
          </a:bodyPr>
          <a:lstStyle/>
          <a:p>
            <a:pPr marL="0" indent="0" algn="just">
              <a:buNone/>
            </a:pPr>
            <a:r>
              <a:rPr lang="en-IN" sz="1400"/>
              <a:t>Fantastic optimization algorithms and how to use them</a:t>
            </a:r>
          </a:p>
          <a:p>
            <a:pPr marL="457200" indent="-457200" algn="just">
              <a:buFont typeface="+mj-lt"/>
              <a:buAutoNum type="arabicPeriod"/>
            </a:pPr>
            <a:r>
              <a:rPr lang="en-IN" sz="1400"/>
              <a:t>Batch Gradient Descent</a:t>
            </a:r>
          </a:p>
          <a:p>
            <a:pPr marL="749808" lvl="1" indent="-457200" algn="just"/>
            <a:r>
              <a:rPr lang="en-IN" sz="1200"/>
              <a:t>A misleading name given by the ML community, the batch gradient descent updates the weight of the neural network by performing forward &amp; backward propagation on the entire dataset i.e. all the training samples/records in a single epoch/iteration</a:t>
            </a:r>
          </a:p>
          <a:p>
            <a:pPr marL="457200" indent="-457200" algn="just">
              <a:buFont typeface="+mj-lt"/>
              <a:buAutoNum type="arabicPeriod"/>
            </a:pPr>
            <a:r>
              <a:rPr lang="en-IN" sz="1400"/>
              <a:t>Stochastic Gradient Descent</a:t>
            </a:r>
          </a:p>
          <a:p>
            <a:pPr marL="749808" lvl="1" indent="-457200" algn="just"/>
            <a:r>
              <a:rPr lang="en-IN" sz="1200"/>
              <a:t>In batch </a:t>
            </a:r>
            <a:r>
              <a:rPr lang="en-IN" sz="1200" err="1"/>
              <a:t>gd</a:t>
            </a:r>
            <a:r>
              <a:rPr lang="en-IN" sz="1200"/>
              <a:t> we consider all the training records, but what if the training dataset is huge. You cannot fit huge amount of data into your memory (RAM) for the training process. We take one example each time from the records to update the weights using forward-backward prop (done for all records one by one in an entire epoch). Cost fluctuates a lot during the minimization and starts decreasing in the long run. Has a problem with convergence to minima. </a:t>
            </a:r>
          </a:p>
          <a:p>
            <a:pPr marL="457200" indent="-457200" algn="just">
              <a:buFont typeface="+mj-lt"/>
              <a:buAutoNum type="arabicPeriod"/>
            </a:pPr>
            <a:r>
              <a:rPr lang="en-IN" sz="1400"/>
              <a:t>Mini Batch Gradient Descent</a:t>
            </a:r>
          </a:p>
          <a:p>
            <a:pPr marL="749808" lvl="1" indent="-457200" algn="just"/>
            <a:r>
              <a:rPr lang="en-IN" sz="1200"/>
              <a:t>SGD has a minima convergence problem and also cannot be implemented with vectorized computation (due to one sample taken each time for a forward-backward prop. Therefore we take mini batches from the dataset and update the weights repeatedly batch wise for an entire epoch. Convergence to minima is smoother than SGD.</a:t>
            </a:r>
          </a:p>
          <a:p>
            <a:pPr marL="0" indent="0" algn="just">
              <a:buNone/>
            </a:pPr>
            <a:r>
              <a:rPr lang="en-IN" sz="1400" b="1"/>
              <a:t>Other optimizers like </a:t>
            </a:r>
            <a:r>
              <a:rPr lang="en-IN" sz="1400" b="1" err="1"/>
              <a:t>RMSProp</a:t>
            </a:r>
            <a:r>
              <a:rPr lang="en-IN" sz="1400" b="1"/>
              <a:t>, </a:t>
            </a:r>
            <a:r>
              <a:rPr lang="en-IN" sz="1400" b="1" err="1"/>
              <a:t>AdaGrad</a:t>
            </a:r>
            <a:r>
              <a:rPr lang="en-IN" sz="1400" b="1"/>
              <a:t>, Adam, etc also use mini batch implementations</a:t>
            </a:r>
          </a:p>
        </p:txBody>
      </p:sp>
      <p:pic>
        <p:nvPicPr>
          <p:cNvPr id="3074" name="Picture 2" descr="Batch vs Mini-batch vs Stochastic Gradient Descent with Code Examples | by  Matheus Jacques | DataDrivenInvestor">
            <a:extLst>
              <a:ext uri="{FF2B5EF4-FFF2-40B4-BE49-F238E27FC236}">
                <a16:creationId xmlns:a16="http://schemas.microsoft.com/office/drawing/2014/main" id="{2A0CA165-423F-4CB1-3720-3BEAC82C4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8988" y="1964240"/>
            <a:ext cx="2347748" cy="404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3789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1CA8BB829C7A42B2F13D1EEEDCE24A" ma:contentTypeVersion="12" ma:contentTypeDescription="Create a new document." ma:contentTypeScope="" ma:versionID="3dac5d17d12b72b34e7c7b08de47fad8">
  <xsd:schema xmlns:xsd="http://www.w3.org/2001/XMLSchema" xmlns:xs="http://www.w3.org/2001/XMLSchema" xmlns:p="http://schemas.microsoft.com/office/2006/metadata/properties" xmlns:ns2="d0d77eca-fb09-4c91-a0cf-c85fba2eb381" xmlns:ns3="2639db57-25c1-4f65-bd5b-b8808369bb33" targetNamespace="http://schemas.microsoft.com/office/2006/metadata/properties" ma:root="true" ma:fieldsID="6e99d9c1978cb3f845679f0b3b352cdb" ns2:_="" ns3:_="">
    <xsd:import namespace="d0d77eca-fb09-4c91-a0cf-c85fba2eb381"/>
    <xsd:import namespace="2639db57-25c1-4f65-bd5b-b8808369bb3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77eca-fb09-4c91-a0cf-c85fba2eb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765a431-9415-4219-9cd0-5363948861b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39db57-25c1-4f65-bd5b-b8808369bb3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1d8f197-85cd-405d-bc88-ef3d3ddc1de8}" ma:internalName="TaxCatchAll" ma:showField="CatchAllData" ma:web="2639db57-25c1-4f65-bd5b-b8808369bb3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0d77eca-fb09-4c91-a0cf-c85fba2eb381">
      <Terms xmlns="http://schemas.microsoft.com/office/infopath/2007/PartnerControls"/>
    </lcf76f155ced4ddcb4097134ff3c332f>
    <TaxCatchAll xmlns="2639db57-25c1-4f65-bd5b-b8808369bb33" xsi:nil="true"/>
  </documentManagement>
</p:properties>
</file>

<file path=customXml/itemProps1.xml><?xml version="1.0" encoding="utf-8"?>
<ds:datastoreItem xmlns:ds="http://schemas.openxmlformats.org/officeDocument/2006/customXml" ds:itemID="{CF0B93CD-B15B-49D1-A84C-06BA09FFA45C}">
  <ds:schemaRefs>
    <ds:schemaRef ds:uri="http://schemas.microsoft.com/sharepoint/v3/contenttype/forms"/>
  </ds:schemaRefs>
</ds:datastoreItem>
</file>

<file path=customXml/itemProps2.xml><?xml version="1.0" encoding="utf-8"?>
<ds:datastoreItem xmlns:ds="http://schemas.openxmlformats.org/officeDocument/2006/customXml" ds:itemID="{243059FD-B2E0-40A8-B0A6-ECF83E433EFD}">
  <ds:schemaRefs>
    <ds:schemaRef ds:uri="2639db57-25c1-4f65-bd5b-b8808369bb33"/>
    <ds:schemaRef ds:uri="d0d77eca-fb09-4c91-a0cf-c85fba2eb3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B65F0C6-7B74-4A94-A41C-0A28B9FE2C1B}">
  <ds:schemaRefs>
    <ds:schemaRef ds:uri="2639db57-25c1-4f65-bd5b-b8808369bb33"/>
    <ds:schemaRef ds:uri="d0d77eca-fb09-4c91-a0cf-c85fba2eb381"/>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Urban monochrome</Template>
  <Application>Microsoft Office PowerPoint</Application>
  <PresentationFormat>Widescreen</PresentationFormat>
  <Slides>56</Slides>
  <Notes>0</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1_RetrospectVTI</vt:lpstr>
      <vt:lpstr>Computer Vision Applications</vt:lpstr>
      <vt:lpstr>About me</vt:lpstr>
      <vt:lpstr>The Deep Learning Era</vt:lpstr>
      <vt:lpstr>Deep Learning Phase Outline</vt:lpstr>
      <vt:lpstr>Deep Learning Phase Outline</vt:lpstr>
      <vt:lpstr>A revisit to an old friend: NNs</vt:lpstr>
      <vt:lpstr>A revisit to an old friend: NNs</vt:lpstr>
      <vt:lpstr>A revisit to an old friend: NNs</vt:lpstr>
      <vt:lpstr>A revisit to an old friend: NNs</vt:lpstr>
      <vt:lpstr>A visit to a new friend: CNNs</vt:lpstr>
      <vt:lpstr>CNNs: Understanding Dimensions</vt:lpstr>
      <vt:lpstr>Convolutions over Volumes</vt:lpstr>
      <vt:lpstr>CNNs: Understanding Dimensions</vt:lpstr>
      <vt:lpstr>CNNs: Understanding Dimensions</vt:lpstr>
      <vt:lpstr>CNNs: Understanding Dimensions</vt:lpstr>
      <vt:lpstr>CNNs: Understanding Dimensions</vt:lpstr>
      <vt:lpstr>What were the challenges faced by ANNs aka FNNs in image tasks ? </vt:lpstr>
      <vt:lpstr>How do CNNs solve these challenges ?</vt:lpstr>
      <vt:lpstr>What a typical CNN architecture looks like ?</vt:lpstr>
      <vt:lpstr>How do CNNs go about learning patterns ?</vt:lpstr>
      <vt:lpstr>Image Augmentation</vt:lpstr>
      <vt:lpstr>Diagnosis of CNNs</vt:lpstr>
      <vt:lpstr>Neural Networks as Functions</vt:lpstr>
      <vt:lpstr>Neural Networks as Functions</vt:lpstr>
      <vt:lpstr>Overfitting in Neural Nets</vt:lpstr>
      <vt:lpstr>Dropout</vt:lpstr>
      <vt:lpstr>Dropout</vt:lpstr>
      <vt:lpstr>Dropout During Inference (Test/Val)</vt:lpstr>
      <vt:lpstr>Why Feature Scaling is Important ?</vt:lpstr>
      <vt:lpstr>Internal Covariate Shift</vt:lpstr>
      <vt:lpstr>Example of Internal Covariate Shift</vt:lpstr>
      <vt:lpstr>Batch Normalization</vt:lpstr>
      <vt:lpstr>Batch Normalization during Testing/Validation</vt:lpstr>
      <vt:lpstr>Global Average Pooling</vt:lpstr>
      <vt:lpstr>Transfer Learning</vt:lpstr>
      <vt:lpstr>Transfer Learning</vt:lpstr>
      <vt:lpstr>How Transfer Learning works ?</vt:lpstr>
      <vt:lpstr>One Problem to Rule them all: ImageNet</vt:lpstr>
      <vt:lpstr>Transfer Learning Approaches</vt:lpstr>
      <vt:lpstr>AlexNet</vt:lpstr>
      <vt:lpstr>VGG-16</vt:lpstr>
      <vt:lpstr>Pretrained Network as a Classifier</vt:lpstr>
      <vt:lpstr>Pretrained Network as a Feature Extractor</vt:lpstr>
      <vt:lpstr>Pretrained Network as a Feature Extractor</vt:lpstr>
      <vt:lpstr>Pretrained Network as a Feature Extractor</vt:lpstr>
      <vt:lpstr>Fine Tuning</vt:lpstr>
      <vt:lpstr>So how many layers should we freeze ?</vt:lpstr>
      <vt:lpstr>Choosing the appropriate level of Transfer Learning</vt:lpstr>
      <vt:lpstr>Choosing the appropriate level of Transfer Learning</vt:lpstr>
      <vt:lpstr>Choosing the appropriate level of Transfer Learning</vt:lpstr>
      <vt:lpstr>Transfer Learning and Learning Rates</vt:lpstr>
      <vt:lpstr>Grad-CAM: What do CNNs learn?</vt:lpstr>
      <vt:lpstr>Miscellaneous</vt:lpstr>
      <vt:lpstr>Model Callbacks</vt:lpstr>
      <vt:lpstr>ROC and AUC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AI</dc:title>
  <dc:creator>Kadir Shaikh</dc:creator>
  <cp:revision>2</cp:revision>
  <dcterms:created xsi:type="dcterms:W3CDTF">2022-07-27T05:24:33Z</dcterms:created>
  <dcterms:modified xsi:type="dcterms:W3CDTF">2023-04-19T14:56:11Z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0x010100C01CA8BB829C7A42B2F13D1EEEDCE24A</vt:lpwstr>
  </property>
  <property fmtid="{D5CDD505-2E9C-101B-9397-08002B2CF9AE}" pid="3" name="MediaServiceImageTags">
    <vt:lpwstr/>
  </property>
</Properties>
</file>